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727" r:id="rId2"/>
  </p:sldMasterIdLst>
  <p:notesMasterIdLst>
    <p:notesMasterId r:id="rId45"/>
  </p:notesMasterIdLst>
  <p:handoutMasterIdLst>
    <p:handoutMasterId r:id="rId46"/>
  </p:handoutMasterIdLst>
  <p:sldIdLst>
    <p:sldId id="462" r:id="rId3"/>
    <p:sldId id="660" r:id="rId4"/>
    <p:sldId id="557" r:id="rId5"/>
    <p:sldId id="577" r:id="rId6"/>
    <p:sldId id="734" r:id="rId7"/>
    <p:sldId id="661" r:id="rId8"/>
    <p:sldId id="662" r:id="rId9"/>
    <p:sldId id="693" r:id="rId10"/>
    <p:sldId id="694" r:id="rId11"/>
    <p:sldId id="695" r:id="rId12"/>
    <p:sldId id="696" r:id="rId13"/>
    <p:sldId id="698" r:id="rId14"/>
    <p:sldId id="699" r:id="rId15"/>
    <p:sldId id="700" r:id="rId16"/>
    <p:sldId id="701" r:id="rId17"/>
    <p:sldId id="702" r:id="rId18"/>
    <p:sldId id="703" r:id="rId19"/>
    <p:sldId id="704" r:id="rId20"/>
    <p:sldId id="730" r:id="rId21"/>
    <p:sldId id="731" r:id="rId22"/>
    <p:sldId id="706" r:id="rId23"/>
    <p:sldId id="732" r:id="rId24"/>
    <p:sldId id="714" r:id="rId25"/>
    <p:sldId id="715" r:id="rId26"/>
    <p:sldId id="717" r:id="rId27"/>
    <p:sldId id="718" r:id="rId28"/>
    <p:sldId id="719" r:id="rId29"/>
    <p:sldId id="720" r:id="rId30"/>
    <p:sldId id="721" r:id="rId31"/>
    <p:sldId id="725" r:id="rId32"/>
    <p:sldId id="726" r:id="rId33"/>
    <p:sldId id="727" r:id="rId34"/>
    <p:sldId id="733" r:id="rId35"/>
    <p:sldId id="716" r:id="rId36"/>
    <p:sldId id="654" r:id="rId37"/>
    <p:sldId id="653" r:id="rId38"/>
    <p:sldId id="632" r:id="rId39"/>
    <p:sldId id="655" r:id="rId40"/>
    <p:sldId id="656" r:id="rId41"/>
    <p:sldId id="657" r:id="rId42"/>
    <p:sldId id="658" r:id="rId43"/>
    <p:sldId id="500" r:id="rId44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DD056"/>
    <a:srgbClr val="0000FF"/>
    <a:srgbClr val="6600FF"/>
    <a:srgbClr val="281DBB"/>
    <a:srgbClr val="FF7C8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1" autoAdjust="0"/>
    <p:restoredTop sz="94763" autoAdjust="0"/>
  </p:normalViewPr>
  <p:slideViewPr>
    <p:cSldViewPr snapToGrid="0">
      <p:cViewPr>
        <p:scale>
          <a:sx n="75" d="100"/>
          <a:sy n="75" d="100"/>
        </p:scale>
        <p:origin x="-1050" y="-31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683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FS\ictp.it\public\d\dabriola\WORLD\questionair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FS\ictp.it\public\d\dabriola\WORLD\questionair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AFS\ictp.it\public\d\dabriola\WORLD\questionair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AFS\ictp.it\public\d\dabriola\WORLD\questionaire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AFS\ictp.it\public\d\dabriola\WORLD\questionaire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Sheet1!$A$3:$A$5</c:f>
              <c:strCache>
                <c:ptCount val="3"/>
                <c:pt idx="0">
                  <c:v>too low</c:v>
                </c:pt>
                <c:pt idx="1">
                  <c:v>satisfactory</c:v>
                </c:pt>
                <c:pt idx="2">
                  <c:v>too high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0</c:v>
                </c:pt>
                <c:pt idx="1">
                  <c:v>19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01536"/>
        <c:axId val="29203072"/>
      </c:barChart>
      <c:catAx>
        <c:axId val="2920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29203072"/>
        <c:crosses val="autoZero"/>
        <c:auto val="1"/>
        <c:lblAlgn val="ctr"/>
        <c:lblOffset val="100"/>
        <c:noMultiLvlLbl val="0"/>
      </c:catAx>
      <c:valAx>
        <c:axId val="2920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015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221174582476555E-2"/>
          <c:y val="4.1884870323412961E-2"/>
          <c:w val="0.92356093065368883"/>
          <c:h val="0.894511481221915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Sheet1!$H$3:$H$5</c:f>
              <c:strCache>
                <c:ptCount val="3"/>
                <c:pt idx="0">
                  <c:v>too short</c:v>
                </c:pt>
                <c:pt idx="1">
                  <c:v>satisfactory</c:v>
                </c:pt>
                <c:pt idx="2">
                  <c:v>too long</c:v>
                </c:pt>
              </c:strCache>
            </c:strRef>
          </c:cat>
          <c:val>
            <c:numRef>
              <c:f>Sheet1!$I$3:$I$5</c:f>
              <c:numCache>
                <c:formatCode>General</c:formatCode>
                <c:ptCount val="3"/>
                <c:pt idx="0">
                  <c:v>3</c:v>
                </c:pt>
                <c:pt idx="1">
                  <c:v>17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28416"/>
        <c:axId val="29230208"/>
      </c:barChart>
      <c:catAx>
        <c:axId val="29228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29230208"/>
        <c:crosses val="autoZero"/>
        <c:auto val="1"/>
        <c:lblAlgn val="ctr"/>
        <c:lblOffset val="100"/>
        <c:noMultiLvlLbl val="0"/>
      </c:catAx>
      <c:valAx>
        <c:axId val="2923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284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Sheet1!$N$3:$N$5</c:f>
              <c:strCache>
                <c:ptCount val="3"/>
                <c:pt idx="0">
                  <c:v>too few</c:v>
                </c:pt>
                <c:pt idx="1">
                  <c:v>satisfactory</c:v>
                </c:pt>
                <c:pt idx="2">
                  <c:v>too many</c:v>
                </c:pt>
              </c:strCache>
            </c:strRef>
          </c:cat>
          <c:val>
            <c:numRef>
              <c:f>Sheet1!$O$3:$O$5</c:f>
              <c:numCache>
                <c:formatCode>General</c:formatCode>
                <c:ptCount val="3"/>
                <c:pt idx="0">
                  <c:v>3</c:v>
                </c:pt>
                <c:pt idx="1">
                  <c:v>16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4128"/>
        <c:axId val="29278208"/>
      </c:barChart>
      <c:catAx>
        <c:axId val="29264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29278208"/>
        <c:crosses val="autoZero"/>
        <c:auto val="1"/>
        <c:lblAlgn val="ctr"/>
        <c:lblOffset val="100"/>
        <c:noMultiLvlLbl val="0"/>
      </c:catAx>
      <c:valAx>
        <c:axId val="2927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641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Sheet1!$T$3:$T$5</c:f>
              <c:strCache>
                <c:ptCount val="3"/>
                <c:pt idx="0">
                  <c:v>not very clear</c:v>
                </c:pt>
                <c:pt idx="1">
                  <c:v>clear</c:v>
                </c:pt>
                <c:pt idx="2">
                  <c:v>very clear</c:v>
                </c:pt>
              </c:strCache>
            </c:strRef>
          </c:cat>
          <c:val>
            <c:numRef>
              <c:f>Sheet1!$U$3:$U$5</c:f>
              <c:numCache>
                <c:formatCode>General</c:formatCode>
                <c:ptCount val="3"/>
                <c:pt idx="0">
                  <c:v>1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99072"/>
        <c:axId val="29300608"/>
      </c:barChart>
      <c:catAx>
        <c:axId val="2929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29300608"/>
        <c:crosses val="autoZero"/>
        <c:auto val="1"/>
        <c:lblAlgn val="ctr"/>
        <c:lblOffset val="100"/>
        <c:noMultiLvlLbl val="0"/>
      </c:catAx>
      <c:valAx>
        <c:axId val="2930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990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Sheet1!$AC$2:$AC$3</c:f>
              <c:strCache>
                <c:ptCount val="2"/>
                <c:pt idx="0">
                  <c:v>high</c:v>
                </c:pt>
                <c:pt idx="1">
                  <c:v>low</c:v>
                </c:pt>
              </c:strCache>
            </c:strRef>
          </c:cat>
          <c:val>
            <c:numRef>
              <c:f>Sheet1!$AD$2:$AD$3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13664"/>
        <c:axId val="29340032"/>
      </c:barChart>
      <c:catAx>
        <c:axId val="29313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29340032"/>
        <c:crosses val="autoZero"/>
        <c:auto val="1"/>
        <c:lblAlgn val="ctr"/>
        <c:lblOffset val="100"/>
        <c:noMultiLvlLbl val="0"/>
      </c:catAx>
      <c:valAx>
        <c:axId val="2934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3136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626D0950-D507-4FD1-9BF8-A002F1F28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67CED1B-B55B-412E-9324-53B080AFE4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21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D3EDE-D181-4D1A-9AFA-EED6EE936F12}" type="slidenum">
              <a:rPr lang="en-GB" sz="1200" smtClean="0"/>
              <a:pPr eaLnBrk="1" hangingPunct="1"/>
              <a:t>3</a:t>
            </a:fld>
            <a:endParaRPr lang="en-GB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DDD26-93F9-446A-B237-235BFD7A6530}" type="slidenum">
              <a:rPr lang="en-GB"/>
              <a:pPr/>
              <a:t>6</a:t>
            </a:fld>
            <a:endParaRPr lang="en-GB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2688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18051"/>
            <a:ext cx="4981575" cy="44624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DDD26-93F9-446A-B237-235BFD7A6530}" type="slidenum">
              <a:rPr lang="en-GB"/>
              <a:pPr/>
              <a:t>7</a:t>
            </a:fld>
            <a:endParaRPr lang="en-GB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2688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18051"/>
            <a:ext cx="4981575" cy="44624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DDD26-93F9-446A-B237-235BFD7A6530}" type="slidenum">
              <a:rPr lang="en-GB"/>
              <a:pPr/>
              <a:t>8</a:t>
            </a:fld>
            <a:endParaRPr lang="en-GB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2688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18051"/>
            <a:ext cx="4981575" cy="44624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DDD26-93F9-446A-B237-235BFD7A6530}" type="slidenum">
              <a:rPr lang="en-GB"/>
              <a:pPr/>
              <a:t>9</a:t>
            </a:fld>
            <a:endParaRPr lang="en-GB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2688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18051"/>
            <a:ext cx="4981575" cy="44624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DDD26-93F9-446A-B237-235BFD7A6530}" type="slidenum">
              <a:rPr lang="en-GB"/>
              <a:pPr/>
              <a:t>10</a:t>
            </a:fld>
            <a:endParaRPr lang="en-GB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2688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18051"/>
            <a:ext cx="4981575" cy="44624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2BAAD1-1154-4206-BFE6-06C4D362CE5E}" type="slidenum">
              <a:rPr lang="en-GB" sz="1200" smtClean="0"/>
              <a:pPr eaLnBrk="1" hangingPunct="1"/>
              <a:t>11</a:t>
            </a:fld>
            <a:endParaRPr lang="en-GB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F4451-8AF2-4662-A276-D45C695BB8C2}" type="slidenum">
              <a:rPr lang="en-GB" sz="1200" smtClean="0"/>
              <a:pPr eaLnBrk="1" hangingPunct="1"/>
              <a:t>12</a:t>
            </a:fld>
            <a:endParaRPr lang="en-GB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10D8EB-835E-4933-BA6A-CD7303005A8E}" type="slidenum">
              <a:rPr lang="en-GB" sz="1200" smtClean="0"/>
              <a:pPr eaLnBrk="1" hangingPunct="1"/>
              <a:t>13</a:t>
            </a:fld>
            <a:endParaRPr lang="en-GB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5081588"/>
            <a:ext cx="9145588" cy="1776412"/>
            <a:chOff x="1" y="3248"/>
            <a:chExt cx="6241" cy="111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1" y="4350"/>
              <a:ext cx="6241" cy="17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1" y="4333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" y="4317"/>
              <a:ext cx="6241" cy="33"/>
            </a:xfrm>
            <a:prstGeom prst="rect">
              <a:avLst/>
            </a:prstGeom>
            <a:solidFill>
              <a:srgbClr val="57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" y="4300"/>
              <a:ext cx="6241" cy="33"/>
            </a:xfrm>
            <a:prstGeom prst="rect">
              <a:avLst/>
            </a:prstGeom>
            <a:solidFill>
              <a:srgbClr val="59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" y="4283"/>
              <a:ext cx="6241" cy="34"/>
            </a:xfrm>
            <a:prstGeom prst="rect">
              <a:avLst/>
            </a:prstGeom>
            <a:solidFill>
              <a:srgbClr val="5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1" y="4266"/>
              <a:ext cx="6241" cy="34"/>
            </a:xfrm>
            <a:prstGeom prst="rect">
              <a:avLst/>
            </a:prstGeom>
            <a:solidFill>
              <a:srgbClr val="5C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" y="4249"/>
              <a:ext cx="6241" cy="34"/>
            </a:xfrm>
            <a:prstGeom prst="rect">
              <a:avLst/>
            </a:prstGeom>
            <a:solidFill>
              <a:srgbClr val="5E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1" y="4233"/>
              <a:ext cx="6241" cy="33"/>
            </a:xfrm>
            <a:prstGeom prst="rect">
              <a:avLst/>
            </a:prstGeom>
            <a:solidFill>
              <a:srgbClr val="61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1" y="4216"/>
              <a:ext cx="6241" cy="33"/>
            </a:xfrm>
            <a:prstGeom prst="rect">
              <a:avLst/>
            </a:prstGeom>
            <a:solidFill>
              <a:srgbClr val="63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" y="4199"/>
              <a:ext cx="6241" cy="34"/>
            </a:xfrm>
            <a:prstGeom prst="rect">
              <a:avLst/>
            </a:prstGeom>
            <a:solidFill>
              <a:srgbClr val="64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1" y="4182"/>
              <a:ext cx="6241" cy="34"/>
            </a:xfrm>
            <a:prstGeom prst="rect">
              <a:avLst/>
            </a:prstGeom>
            <a:solidFill>
              <a:srgbClr val="66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1" y="4157"/>
              <a:ext cx="6241" cy="42"/>
            </a:xfrm>
            <a:prstGeom prst="rect">
              <a:avLst/>
            </a:prstGeom>
            <a:solidFill>
              <a:srgbClr val="67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1" y="4140"/>
              <a:ext cx="6241" cy="42"/>
            </a:xfrm>
            <a:prstGeom prst="rect">
              <a:avLst/>
            </a:prstGeom>
            <a:solidFill>
              <a:srgbClr val="69A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1" y="4123"/>
              <a:ext cx="6241" cy="34"/>
            </a:xfrm>
            <a:prstGeom prst="rect">
              <a:avLst/>
            </a:prstGeom>
            <a:solidFill>
              <a:srgbClr val="6EB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1" y="4107"/>
              <a:ext cx="6241" cy="33"/>
            </a:xfrm>
            <a:prstGeom prst="rect">
              <a:avLst/>
            </a:prstGeom>
            <a:solidFill>
              <a:srgbClr val="70B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1" y="4090"/>
              <a:ext cx="6241" cy="33"/>
            </a:xfrm>
            <a:prstGeom prst="rect">
              <a:avLst/>
            </a:prstGeom>
            <a:solidFill>
              <a:srgbClr val="73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1" y="4073"/>
              <a:ext cx="6241" cy="34"/>
            </a:xfrm>
            <a:prstGeom prst="rect">
              <a:avLst/>
            </a:prstGeom>
            <a:solidFill>
              <a:srgbClr val="76B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1" y="4056"/>
              <a:ext cx="6241" cy="34"/>
            </a:xfrm>
            <a:prstGeom prst="rect">
              <a:avLst/>
            </a:prstGeom>
            <a:solidFill>
              <a:srgbClr val="77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1" y="4039"/>
              <a:ext cx="6241" cy="34"/>
            </a:xfrm>
            <a:prstGeom prst="rect">
              <a:avLst/>
            </a:prstGeom>
            <a:solidFill>
              <a:srgbClr val="79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1" y="4022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1" y="4006"/>
              <a:ext cx="6241" cy="33"/>
            </a:xfrm>
            <a:prstGeom prst="rect">
              <a:avLst/>
            </a:prstGeom>
            <a:solidFill>
              <a:srgbClr val="7F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1" y="3989"/>
              <a:ext cx="6241" cy="33"/>
            </a:xfrm>
            <a:prstGeom prst="rect">
              <a:avLst/>
            </a:prstGeom>
            <a:solidFill>
              <a:srgbClr val="81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1" y="3972"/>
              <a:ext cx="6241" cy="34"/>
            </a:xfrm>
            <a:prstGeom prst="rect">
              <a:avLst/>
            </a:prstGeom>
            <a:solidFill>
              <a:srgbClr val="82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1" y="3955"/>
              <a:ext cx="6241" cy="34"/>
            </a:xfrm>
            <a:prstGeom prst="rect">
              <a:avLst/>
            </a:prstGeom>
            <a:solidFill>
              <a:srgbClr val="84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1" y="3938"/>
              <a:ext cx="6241" cy="34"/>
            </a:xfrm>
            <a:prstGeom prst="rect">
              <a:avLst/>
            </a:prstGeom>
            <a:solidFill>
              <a:srgbClr val="86B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1" y="3922"/>
              <a:ext cx="6241" cy="33"/>
            </a:xfrm>
            <a:prstGeom prst="rect">
              <a:avLst/>
            </a:prstGeom>
            <a:solidFill>
              <a:srgbClr val="89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1" y="3905"/>
              <a:ext cx="6241" cy="33"/>
            </a:xfrm>
            <a:prstGeom prst="rect">
              <a:avLst/>
            </a:prstGeom>
            <a:solidFill>
              <a:srgbClr val="8BB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1" y="3888"/>
              <a:ext cx="6241" cy="34"/>
            </a:xfrm>
            <a:prstGeom prst="rect">
              <a:avLst/>
            </a:prstGeom>
            <a:solidFill>
              <a:srgbClr val="8D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1" y="3871"/>
              <a:ext cx="6241" cy="34"/>
            </a:xfrm>
            <a:prstGeom prst="rect">
              <a:avLst/>
            </a:prstGeom>
            <a:solidFill>
              <a:srgbClr val="8E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1" y="3854"/>
              <a:ext cx="6241" cy="34"/>
            </a:xfrm>
            <a:prstGeom prst="rect">
              <a:avLst/>
            </a:prstGeom>
            <a:solidFill>
              <a:srgbClr val="90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1" y="3838"/>
              <a:ext cx="6241" cy="33"/>
            </a:xfrm>
            <a:prstGeom prst="rect">
              <a:avLst/>
            </a:prstGeom>
            <a:solidFill>
              <a:srgbClr val="92C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1" y="3821"/>
              <a:ext cx="6241" cy="33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1" y="3796"/>
              <a:ext cx="6241" cy="42"/>
            </a:xfrm>
            <a:prstGeom prst="rect">
              <a:avLst/>
            </a:prstGeom>
            <a:solidFill>
              <a:srgbClr val="9A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1" y="3779"/>
              <a:ext cx="6241" cy="42"/>
            </a:xfrm>
            <a:prstGeom prst="rect">
              <a:avLst/>
            </a:prstGeom>
            <a:solidFill>
              <a:srgbClr val="9DC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1" y="3762"/>
              <a:ext cx="6241" cy="34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1" y="3745"/>
              <a:ext cx="6241" cy="34"/>
            </a:xfrm>
            <a:prstGeom prst="rect">
              <a:avLst/>
            </a:prstGeom>
            <a:solidFill>
              <a:srgbClr val="A1C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1" y="3728"/>
              <a:ext cx="6241" cy="34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1" y="3712"/>
              <a:ext cx="6241" cy="33"/>
            </a:xfrm>
            <a:prstGeom prst="rect">
              <a:avLst/>
            </a:prstGeom>
            <a:solidFill>
              <a:srgbClr val="A8C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1" y="3695"/>
              <a:ext cx="6241" cy="33"/>
            </a:xfrm>
            <a:prstGeom prst="rect">
              <a:avLst/>
            </a:prstGeom>
            <a:solidFill>
              <a:srgbClr val="ABD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1" y="3678"/>
              <a:ext cx="6241" cy="34"/>
            </a:xfrm>
            <a:prstGeom prst="rect">
              <a:avLst/>
            </a:prstGeom>
            <a:solidFill>
              <a:srgbClr val="AD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1" y="3661"/>
              <a:ext cx="6241" cy="34"/>
            </a:xfrm>
            <a:prstGeom prst="rect">
              <a:avLst/>
            </a:prstGeom>
            <a:solidFill>
              <a:srgbClr val="AE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1" y="3644"/>
              <a:ext cx="6241" cy="34"/>
            </a:xfrm>
            <a:prstGeom prst="rect">
              <a:avLst/>
            </a:prstGeom>
            <a:solidFill>
              <a:srgbClr val="B1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1" y="3628"/>
              <a:ext cx="6241" cy="33"/>
            </a:xfrm>
            <a:prstGeom prst="rect">
              <a:avLst/>
            </a:prstGeom>
            <a:solidFill>
              <a:srgbClr val="B5D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1" y="3611"/>
              <a:ext cx="6241" cy="33"/>
            </a:xfrm>
            <a:prstGeom prst="rect">
              <a:avLst/>
            </a:prstGeom>
            <a:solidFill>
              <a:srgbClr val="B7D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1" y="3594"/>
              <a:ext cx="6241" cy="34"/>
            </a:xfrm>
            <a:prstGeom prst="rect">
              <a:avLst/>
            </a:prstGeom>
            <a:solidFill>
              <a:srgbClr val="B9D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1" y="3577"/>
              <a:ext cx="6241" cy="34"/>
            </a:xfrm>
            <a:prstGeom prst="rect">
              <a:avLst/>
            </a:prstGeom>
            <a:solidFill>
              <a:srgbClr val="BCD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1" y="3560"/>
              <a:ext cx="6241" cy="34"/>
            </a:xfrm>
            <a:prstGeom prst="rect">
              <a:avLst/>
            </a:prstGeom>
            <a:solidFill>
              <a:srgbClr val="BC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1" y="3544"/>
              <a:ext cx="6241" cy="33"/>
            </a:xfrm>
            <a:prstGeom prst="rect">
              <a:avLst/>
            </a:prstGeom>
            <a:solidFill>
              <a:srgbClr val="BF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1" y="3527"/>
              <a:ext cx="6241" cy="33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1" y="3510"/>
              <a:ext cx="6241" cy="34"/>
            </a:xfrm>
            <a:prstGeom prst="rect">
              <a:avLst/>
            </a:prstGeom>
            <a:solidFill>
              <a:srgbClr val="C7E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1" y="3493"/>
              <a:ext cx="6241" cy="34"/>
            </a:xfrm>
            <a:prstGeom prst="rect">
              <a:avLst/>
            </a:prstGeom>
            <a:solidFill>
              <a:srgbClr val="CBE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1" y="3476"/>
              <a:ext cx="6241" cy="34"/>
            </a:xfrm>
            <a:prstGeom prst="rect">
              <a:avLst/>
            </a:prstGeom>
            <a:solidFill>
              <a:srgbClr val="CDE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1" y="3460"/>
              <a:ext cx="6241" cy="33"/>
            </a:xfrm>
            <a:prstGeom prst="rect">
              <a:avLst/>
            </a:prstGeom>
            <a:solidFill>
              <a:srgbClr val="D1E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1" y="3434"/>
              <a:ext cx="6241" cy="42"/>
            </a:xfrm>
            <a:prstGeom prst="rect">
              <a:avLst/>
            </a:prstGeom>
            <a:solidFill>
              <a:srgbClr val="D5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1" y="3418"/>
              <a:ext cx="6241" cy="42"/>
            </a:xfrm>
            <a:prstGeom prst="rect">
              <a:avLst/>
            </a:prstGeom>
            <a:solidFill>
              <a:srgbClr val="DA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1" y="3399"/>
              <a:ext cx="6241" cy="35"/>
            </a:xfrm>
            <a:prstGeom prst="rect">
              <a:avLst/>
            </a:prstGeom>
            <a:solidFill>
              <a:srgbClr val="DE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1" y="3383"/>
              <a:ext cx="6241" cy="35"/>
            </a:xfrm>
            <a:prstGeom prst="rect">
              <a:avLst/>
            </a:prstGeom>
            <a:solidFill>
              <a:srgbClr val="E1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1" y="3366"/>
              <a:ext cx="6241" cy="33"/>
            </a:xfrm>
            <a:prstGeom prst="rect">
              <a:avLst/>
            </a:prstGeom>
            <a:solidFill>
              <a:srgbClr val="E3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1" y="3349"/>
              <a:ext cx="6241" cy="34"/>
            </a:xfrm>
            <a:prstGeom prst="rect">
              <a:avLst/>
            </a:prstGeom>
            <a:solidFill>
              <a:srgbClr val="E6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1" y="3332"/>
              <a:ext cx="6241" cy="34"/>
            </a:xfrm>
            <a:prstGeom prst="rect">
              <a:avLst/>
            </a:prstGeom>
            <a:solidFill>
              <a:srgbClr val="E9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1" y="3315"/>
              <a:ext cx="6241" cy="34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1" y="3298"/>
              <a:ext cx="6241" cy="34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1" y="3282"/>
              <a:ext cx="6241" cy="33"/>
            </a:xfrm>
            <a:prstGeom prst="rect">
              <a:avLst/>
            </a:prstGeom>
            <a:solidFill>
              <a:srgbClr val="F5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1" y="3265"/>
              <a:ext cx="6241" cy="33"/>
            </a:xfrm>
            <a:prstGeom prst="rect">
              <a:avLst/>
            </a:prstGeom>
            <a:solidFill>
              <a:srgbClr val="F6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1" y="3248"/>
              <a:ext cx="6241" cy="34"/>
            </a:xfrm>
            <a:prstGeom prst="rect">
              <a:avLst/>
            </a:prstGeom>
            <a:solidFill>
              <a:srgbClr val="F9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1588" y="0"/>
            <a:ext cx="9145587" cy="1720850"/>
            <a:chOff x="1" y="-54"/>
            <a:chExt cx="6241" cy="1084"/>
          </a:xfrm>
        </p:grpSpPr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1" y="996"/>
              <a:ext cx="6241" cy="34"/>
            </a:xfrm>
            <a:prstGeom prst="rect">
              <a:avLst/>
            </a:prstGeom>
            <a:solidFill>
              <a:srgbClr val="FA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1" y="979"/>
              <a:ext cx="6241" cy="34"/>
            </a:xfrm>
            <a:prstGeom prst="rect">
              <a:avLst/>
            </a:prstGeom>
            <a:solidFill>
              <a:srgbClr val="F8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1" y="963"/>
              <a:ext cx="6241" cy="33"/>
            </a:xfrm>
            <a:prstGeom prst="rect">
              <a:avLst/>
            </a:prstGeom>
            <a:solidFill>
              <a:srgbClr val="F6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1" y="946"/>
              <a:ext cx="6241" cy="33"/>
            </a:xfrm>
            <a:prstGeom prst="rect">
              <a:avLst/>
            </a:prstGeom>
            <a:solidFill>
              <a:srgbClr val="F3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1" y="929"/>
              <a:ext cx="6241" cy="34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1" y="912"/>
              <a:ext cx="6241" cy="34"/>
            </a:xfrm>
            <a:prstGeom prst="rect">
              <a:avLst/>
            </a:prstGeom>
            <a:solidFill>
              <a:srgbClr val="EB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1" y="895"/>
              <a:ext cx="6241" cy="34"/>
            </a:xfrm>
            <a:prstGeom prst="rect">
              <a:avLst/>
            </a:prstGeom>
            <a:solidFill>
              <a:srgbClr val="E8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1" y="870"/>
              <a:ext cx="6241" cy="42"/>
            </a:xfrm>
            <a:prstGeom prst="rect">
              <a:avLst/>
            </a:prstGeom>
            <a:solidFill>
              <a:srgbClr val="E4F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1" y="853"/>
              <a:ext cx="6241" cy="42"/>
            </a:xfrm>
            <a:prstGeom prst="rect">
              <a:avLst/>
            </a:prstGeom>
            <a:solidFill>
              <a:srgbClr val="E3E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1" y="837"/>
              <a:ext cx="6241" cy="33"/>
            </a:xfrm>
            <a:prstGeom prst="rect">
              <a:avLst/>
            </a:prstGeom>
            <a:solidFill>
              <a:srgbClr val="DF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1" y="820"/>
              <a:ext cx="6241" cy="33"/>
            </a:xfrm>
            <a:prstGeom prst="rect">
              <a:avLst/>
            </a:prstGeom>
            <a:solidFill>
              <a:srgbClr val="DAE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1" y="803"/>
              <a:ext cx="6241" cy="34"/>
            </a:xfrm>
            <a:prstGeom prst="rect">
              <a:avLst/>
            </a:prstGeom>
            <a:solidFill>
              <a:srgbClr val="D6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1" y="786"/>
              <a:ext cx="6241" cy="34"/>
            </a:xfrm>
            <a:prstGeom prst="rect">
              <a:avLst/>
            </a:prstGeom>
            <a:solidFill>
              <a:srgbClr val="D3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1" y="769"/>
              <a:ext cx="6241" cy="34"/>
            </a:xfrm>
            <a:prstGeom prst="rect">
              <a:avLst/>
            </a:prstGeom>
            <a:solidFill>
              <a:srgbClr val="CFE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1" y="753"/>
              <a:ext cx="6241" cy="33"/>
            </a:xfrm>
            <a:prstGeom prst="rect">
              <a:avLst/>
            </a:prstGeom>
            <a:solidFill>
              <a:srgbClr val="CDE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1" y="736"/>
              <a:ext cx="6241" cy="33"/>
            </a:xfrm>
            <a:prstGeom prst="rect">
              <a:avLst/>
            </a:prstGeom>
            <a:solidFill>
              <a:srgbClr val="C9E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1" y="719"/>
              <a:ext cx="6241" cy="34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1" y="702"/>
              <a:ext cx="6241" cy="34"/>
            </a:xfrm>
            <a:prstGeom prst="rect">
              <a:avLst/>
            </a:prstGeom>
            <a:solidFill>
              <a:srgbClr val="C0D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1" y="685"/>
              <a:ext cx="6241" cy="34"/>
            </a:xfrm>
            <a:prstGeom prst="rect">
              <a:avLst/>
            </a:prstGeom>
            <a:solidFill>
              <a:srgbClr val="BDD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1" y="669"/>
              <a:ext cx="6241" cy="33"/>
            </a:xfrm>
            <a:prstGeom prst="rect">
              <a:avLst/>
            </a:prstGeom>
            <a:solidFill>
              <a:srgbClr val="BC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1" y="652"/>
              <a:ext cx="6241" cy="33"/>
            </a:xfrm>
            <a:prstGeom prst="rect">
              <a:avLst/>
            </a:prstGeom>
            <a:solidFill>
              <a:srgbClr val="BA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1" y="635"/>
              <a:ext cx="6241" cy="34"/>
            </a:xfrm>
            <a:prstGeom prst="rect">
              <a:avLst/>
            </a:prstGeom>
            <a:solidFill>
              <a:srgbClr val="B8D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1" y="618"/>
              <a:ext cx="6241" cy="34"/>
            </a:xfrm>
            <a:prstGeom prst="rect">
              <a:avLst/>
            </a:prstGeom>
            <a:solidFill>
              <a:srgbClr val="B4D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1" y="601"/>
              <a:ext cx="6241" cy="34"/>
            </a:xfrm>
            <a:prstGeom prst="rect">
              <a:avLst/>
            </a:prstGeom>
            <a:solidFill>
              <a:srgbClr val="B2D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1" y="585"/>
              <a:ext cx="6241" cy="33"/>
            </a:xfrm>
            <a:prstGeom prst="rect">
              <a:avLst/>
            </a:prstGeom>
            <a:solidFill>
              <a:srgbClr val="AF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1" y="568"/>
              <a:ext cx="6241" cy="33"/>
            </a:xfrm>
            <a:prstGeom prst="rect">
              <a:avLst/>
            </a:prstGeom>
            <a:solidFill>
              <a:srgbClr val="AED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1" y="551"/>
              <a:ext cx="6241" cy="34"/>
            </a:xfrm>
            <a:prstGeom prst="rect">
              <a:avLst/>
            </a:prstGeom>
            <a:solidFill>
              <a:srgbClr val="ACD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1" y="534"/>
              <a:ext cx="6241" cy="34"/>
            </a:xfrm>
            <a:prstGeom prst="rect">
              <a:avLst/>
            </a:prstGeom>
            <a:solidFill>
              <a:srgbClr val="A9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1" y="509"/>
              <a:ext cx="6241" cy="42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1" y="492"/>
              <a:ext cx="6241" cy="42"/>
            </a:xfrm>
            <a:prstGeom prst="rect">
              <a:avLst/>
            </a:prstGeom>
            <a:solidFill>
              <a:srgbClr val="A2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1" y="475"/>
              <a:ext cx="6241" cy="34"/>
            </a:xfrm>
            <a:prstGeom prst="rect">
              <a:avLst/>
            </a:prstGeom>
            <a:solidFill>
              <a:srgbClr val="9FC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1" y="459"/>
              <a:ext cx="6241" cy="33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1" y="442"/>
              <a:ext cx="6241" cy="33"/>
            </a:xfrm>
            <a:prstGeom prst="rect">
              <a:avLst/>
            </a:prstGeom>
            <a:solidFill>
              <a:srgbClr val="9B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1" y="425"/>
              <a:ext cx="6241" cy="34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1" y="408"/>
              <a:ext cx="6241" cy="34"/>
            </a:xfrm>
            <a:prstGeom prst="rect">
              <a:avLst/>
            </a:prstGeom>
            <a:solidFill>
              <a:srgbClr val="94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1" y="391"/>
              <a:ext cx="6241" cy="34"/>
            </a:xfrm>
            <a:prstGeom prst="rect">
              <a:avLst/>
            </a:prstGeom>
            <a:solidFill>
              <a:srgbClr val="90C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1" y="375"/>
              <a:ext cx="6241" cy="33"/>
            </a:xfrm>
            <a:prstGeom prst="rect">
              <a:avLst/>
            </a:prstGeom>
            <a:solidFill>
              <a:srgbClr val="8F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1" y="358"/>
              <a:ext cx="6241" cy="33"/>
            </a:xfrm>
            <a:prstGeom prst="rect">
              <a:avLst/>
            </a:prstGeom>
            <a:solidFill>
              <a:srgbClr val="8E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1" y="341"/>
              <a:ext cx="6241" cy="34"/>
            </a:xfrm>
            <a:prstGeom prst="rect">
              <a:avLst/>
            </a:prstGeom>
            <a:solidFill>
              <a:srgbClr val="8CC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1" y="324"/>
              <a:ext cx="6241" cy="34"/>
            </a:xfrm>
            <a:prstGeom prst="rect">
              <a:avLst/>
            </a:prstGeom>
            <a:solidFill>
              <a:srgbClr val="89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1" y="307"/>
              <a:ext cx="6241" cy="34"/>
            </a:xfrm>
            <a:prstGeom prst="rect">
              <a:avLst/>
            </a:prstGeom>
            <a:solidFill>
              <a:srgbClr val="87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1" y="290"/>
              <a:ext cx="6241" cy="34"/>
            </a:xfrm>
            <a:prstGeom prst="rect">
              <a:avLst/>
            </a:prstGeom>
            <a:solidFill>
              <a:srgbClr val="85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1" y="274"/>
              <a:ext cx="6241" cy="33"/>
            </a:xfrm>
            <a:prstGeom prst="rect">
              <a:avLst/>
            </a:prstGeom>
            <a:solidFill>
              <a:srgbClr val="83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1" y="257"/>
              <a:ext cx="6241" cy="33"/>
            </a:xfrm>
            <a:prstGeom prst="rect">
              <a:avLst/>
            </a:prstGeom>
            <a:solidFill>
              <a:srgbClr val="82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1" y="240"/>
              <a:ext cx="6241" cy="34"/>
            </a:xfrm>
            <a:prstGeom prst="rect">
              <a:avLst/>
            </a:prstGeom>
            <a:solidFill>
              <a:srgbClr val="80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1" y="223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1" y="206"/>
              <a:ext cx="6241" cy="34"/>
            </a:xfrm>
            <a:prstGeom prst="rect">
              <a:avLst/>
            </a:prstGeom>
            <a:solidFill>
              <a:srgbClr val="7AB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1" y="190"/>
              <a:ext cx="6241" cy="33"/>
            </a:xfrm>
            <a:prstGeom prst="rect">
              <a:avLst/>
            </a:prstGeom>
            <a:solidFill>
              <a:srgbClr val="77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1" y="173"/>
              <a:ext cx="6241" cy="33"/>
            </a:xfrm>
            <a:prstGeom prst="rect">
              <a:avLst/>
            </a:prstGeom>
            <a:solidFill>
              <a:srgbClr val="77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1" y="148"/>
              <a:ext cx="6241" cy="42"/>
            </a:xfrm>
            <a:prstGeom prst="rect">
              <a:avLst/>
            </a:prstGeom>
            <a:solidFill>
              <a:srgbClr val="74B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1" y="131"/>
              <a:ext cx="6241" cy="42"/>
            </a:xfrm>
            <a:prstGeom prst="rect">
              <a:avLst/>
            </a:prstGeom>
            <a:solidFill>
              <a:srgbClr val="71B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1" y="114"/>
              <a:ext cx="6241" cy="34"/>
            </a:xfrm>
            <a:prstGeom prst="rect">
              <a:avLst/>
            </a:prstGeom>
            <a:solidFill>
              <a:srgbClr val="6D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1" y="97"/>
              <a:ext cx="6241" cy="34"/>
            </a:xfrm>
            <a:prstGeom prst="rect">
              <a:avLst/>
            </a:prstGeom>
            <a:solidFill>
              <a:srgbClr val="6AA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1" y="80"/>
              <a:ext cx="6241" cy="34"/>
            </a:xfrm>
            <a:prstGeom prst="rect">
              <a:avLst/>
            </a:prstGeom>
            <a:solidFill>
              <a:srgbClr val="68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1" y="64"/>
              <a:ext cx="6241" cy="33"/>
            </a:xfrm>
            <a:prstGeom prst="rect">
              <a:avLst/>
            </a:prstGeom>
            <a:solidFill>
              <a:srgbClr val="6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1" y="47"/>
              <a:ext cx="6241" cy="33"/>
            </a:xfrm>
            <a:prstGeom prst="rect">
              <a:avLst/>
            </a:prstGeom>
            <a:solidFill>
              <a:srgbClr val="64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1" y="30"/>
              <a:ext cx="6241" cy="34"/>
            </a:xfrm>
            <a:prstGeom prst="rect">
              <a:avLst/>
            </a:prstGeom>
            <a:solidFill>
              <a:srgbClr val="63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1" y="13"/>
              <a:ext cx="6241" cy="34"/>
            </a:xfrm>
            <a:prstGeom prst="rect">
              <a:avLst/>
            </a:prstGeom>
            <a:solidFill>
              <a:srgbClr val="60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1" y="-4"/>
              <a:ext cx="6241" cy="34"/>
            </a:xfrm>
            <a:prstGeom prst="rect">
              <a:avLst/>
            </a:prstGeom>
            <a:solidFill>
              <a:srgbClr val="5E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1" y="-20"/>
              <a:ext cx="6241" cy="33"/>
            </a:xfrm>
            <a:prstGeom prst="rect">
              <a:avLst/>
            </a:prstGeom>
            <a:solidFill>
              <a:srgbClr val="5CA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1" y="-37"/>
              <a:ext cx="6241" cy="33"/>
            </a:xfrm>
            <a:prstGeom prst="rect">
              <a:avLst/>
            </a:prstGeom>
            <a:solidFill>
              <a:srgbClr val="5B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1" y="-54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Text Box 137"/>
          <p:cNvSpPr txBox="1">
            <a:spLocks noChangeArrowheads="1"/>
          </p:cNvSpPr>
          <p:nvPr/>
        </p:nvSpPr>
        <p:spPr bwMode="auto">
          <a:xfrm>
            <a:off x="1778000" y="1562100"/>
            <a:ext cx="5586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smtClean="0"/>
              <a:t>International Atomic Energy Agency</a:t>
            </a:r>
          </a:p>
        </p:txBody>
      </p:sp>
      <p:pic>
        <p:nvPicPr>
          <p:cNvPr id="134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8300"/>
            <a:ext cx="1284287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70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258763" y="2101850"/>
            <a:ext cx="8621712" cy="25987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9701" name="Rectangle 133"/>
          <p:cNvSpPr>
            <a:spLocks noGrp="1" noChangeArrowheads="1"/>
          </p:cNvSpPr>
          <p:nvPr>
            <p:ph type="subTitle" idx="1"/>
          </p:nvPr>
        </p:nvSpPr>
        <p:spPr>
          <a:xfrm>
            <a:off x="257175" y="4854575"/>
            <a:ext cx="8624888" cy="15208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35" name="Rectangle 13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9688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136" name="Rectangle 13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9688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137" name="Rectangle 13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89688"/>
            <a:ext cx="19050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C581493-9EFF-427C-BB54-9D8A85AF2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239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7FFF-089C-481B-8F06-DDE9B21B8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89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0"/>
            <a:ext cx="2151063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288" y="0"/>
            <a:ext cx="6300787" cy="618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444B-1A43-418D-829E-BBD7F6F1DE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463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8288" y="0"/>
            <a:ext cx="8604250" cy="618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3D19-ABE3-414A-8C01-D2C9CF8D7D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963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0"/>
            <a:ext cx="86042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8288" y="1412875"/>
            <a:ext cx="8604250" cy="47752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775" y="6318250"/>
            <a:ext cx="13144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66"/>
                </a:solidFill>
              </a:rPr>
              <a:t>KUWAIT JAN 2013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3" y="6318250"/>
            <a:ext cx="23574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66"/>
                </a:solidFill>
              </a:rPr>
              <a:t>D.ABRIOLA  NSDD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43388" y="6318250"/>
            <a:ext cx="652462" cy="457200"/>
          </a:xfrm>
        </p:spPr>
        <p:txBody>
          <a:bodyPr/>
          <a:lstStyle>
            <a:lvl1pPr>
              <a:defRPr/>
            </a:lvl1pPr>
          </a:lstStyle>
          <a:p>
            <a:fld id="{B616467B-97BC-4FD1-B75D-3DB54EBAC5E3}" type="slidenum">
              <a:rPr lang="en-GB">
                <a:solidFill>
                  <a:srgbClr val="000066"/>
                </a:solidFill>
              </a:rPr>
              <a:pPr/>
              <a:t>‹#›</a:t>
            </a:fld>
            <a:endParaRPr lang="en-GB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882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3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3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03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1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18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8584-C87C-48C2-AC99-BE347F9A3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067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56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90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62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94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3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17129-844A-482F-B7E3-7719E447CE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235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288" y="1412875"/>
            <a:ext cx="42259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2259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D806-5F3F-4CDE-BF6B-0DFC6DDD5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850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8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9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6E30-1532-46B9-9ACF-09438AC573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911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394E-5388-4D07-831C-5B5B1D7C0D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43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4F59-6EA2-478B-8239-CB316F7CD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02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F9A2-2CD4-46F4-BF02-B060A0AE00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87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403C-3523-4373-8649-339CEB271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301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124575"/>
            <a:ext cx="9145588" cy="733425"/>
            <a:chOff x="1" y="3905"/>
            <a:chExt cx="6241" cy="462"/>
          </a:xfrm>
        </p:grpSpPr>
        <p:sp>
          <p:nvSpPr>
            <p:cNvPr id="1077" name="Rectangle 3"/>
            <p:cNvSpPr>
              <a:spLocks noChangeArrowheads="1"/>
            </p:cNvSpPr>
            <p:nvPr userDrawn="1"/>
          </p:nvSpPr>
          <p:spPr bwMode="auto">
            <a:xfrm>
              <a:off x="1" y="4350"/>
              <a:ext cx="6241" cy="17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Rectangle 4"/>
            <p:cNvSpPr>
              <a:spLocks noChangeArrowheads="1"/>
            </p:cNvSpPr>
            <p:nvPr userDrawn="1"/>
          </p:nvSpPr>
          <p:spPr bwMode="auto">
            <a:xfrm>
              <a:off x="1" y="4333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Rectangle 5"/>
            <p:cNvSpPr>
              <a:spLocks noChangeArrowheads="1"/>
            </p:cNvSpPr>
            <p:nvPr userDrawn="1"/>
          </p:nvSpPr>
          <p:spPr bwMode="auto">
            <a:xfrm>
              <a:off x="1" y="4317"/>
              <a:ext cx="6241" cy="33"/>
            </a:xfrm>
            <a:prstGeom prst="rect">
              <a:avLst/>
            </a:prstGeom>
            <a:solidFill>
              <a:srgbClr val="5A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Rectangle 6"/>
            <p:cNvSpPr>
              <a:spLocks noChangeArrowheads="1"/>
            </p:cNvSpPr>
            <p:nvPr userDrawn="1"/>
          </p:nvSpPr>
          <p:spPr bwMode="auto">
            <a:xfrm>
              <a:off x="1" y="4300"/>
              <a:ext cx="6241" cy="33"/>
            </a:xfrm>
            <a:prstGeom prst="rect">
              <a:avLst/>
            </a:prstGeom>
            <a:solidFill>
              <a:srgbClr val="5E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Rectangle 7"/>
            <p:cNvSpPr>
              <a:spLocks noChangeArrowheads="1"/>
            </p:cNvSpPr>
            <p:nvPr userDrawn="1"/>
          </p:nvSpPr>
          <p:spPr bwMode="auto">
            <a:xfrm>
              <a:off x="1" y="4283"/>
              <a:ext cx="6241" cy="34"/>
            </a:xfrm>
            <a:prstGeom prst="rect">
              <a:avLst/>
            </a:prstGeom>
            <a:solidFill>
              <a:srgbClr val="62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Rectangle 8"/>
            <p:cNvSpPr>
              <a:spLocks noChangeArrowheads="1"/>
            </p:cNvSpPr>
            <p:nvPr userDrawn="1"/>
          </p:nvSpPr>
          <p:spPr bwMode="auto">
            <a:xfrm>
              <a:off x="1" y="4266"/>
              <a:ext cx="6241" cy="34"/>
            </a:xfrm>
            <a:prstGeom prst="rect">
              <a:avLst/>
            </a:prstGeom>
            <a:solidFill>
              <a:srgbClr val="66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Rectangle 9"/>
            <p:cNvSpPr>
              <a:spLocks noChangeArrowheads="1"/>
            </p:cNvSpPr>
            <p:nvPr userDrawn="1"/>
          </p:nvSpPr>
          <p:spPr bwMode="auto">
            <a:xfrm>
              <a:off x="1" y="4249"/>
              <a:ext cx="6241" cy="34"/>
            </a:xfrm>
            <a:prstGeom prst="rect">
              <a:avLst/>
            </a:prstGeom>
            <a:solidFill>
              <a:srgbClr val="6B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Rectangle 10"/>
            <p:cNvSpPr>
              <a:spLocks noChangeArrowheads="1"/>
            </p:cNvSpPr>
            <p:nvPr userDrawn="1"/>
          </p:nvSpPr>
          <p:spPr bwMode="auto">
            <a:xfrm>
              <a:off x="1" y="4233"/>
              <a:ext cx="6241" cy="33"/>
            </a:xfrm>
            <a:prstGeom prst="rect">
              <a:avLst/>
            </a:prstGeom>
            <a:solidFill>
              <a:srgbClr val="75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Rectangle 11"/>
            <p:cNvSpPr>
              <a:spLocks noChangeArrowheads="1"/>
            </p:cNvSpPr>
            <p:nvPr userDrawn="1"/>
          </p:nvSpPr>
          <p:spPr bwMode="auto">
            <a:xfrm>
              <a:off x="1" y="4216"/>
              <a:ext cx="6241" cy="33"/>
            </a:xfrm>
            <a:prstGeom prst="rect">
              <a:avLst/>
            </a:prstGeom>
            <a:solidFill>
              <a:srgbClr val="7CB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Rectangle 12"/>
            <p:cNvSpPr>
              <a:spLocks noChangeArrowheads="1"/>
            </p:cNvSpPr>
            <p:nvPr userDrawn="1"/>
          </p:nvSpPr>
          <p:spPr bwMode="auto">
            <a:xfrm>
              <a:off x="1" y="4199"/>
              <a:ext cx="6241" cy="34"/>
            </a:xfrm>
            <a:prstGeom prst="rect">
              <a:avLst/>
            </a:prstGeom>
            <a:solidFill>
              <a:srgbClr val="80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Rectangle 13"/>
            <p:cNvSpPr>
              <a:spLocks noChangeArrowheads="1"/>
            </p:cNvSpPr>
            <p:nvPr userDrawn="1"/>
          </p:nvSpPr>
          <p:spPr bwMode="auto">
            <a:xfrm>
              <a:off x="1" y="4182"/>
              <a:ext cx="6241" cy="34"/>
            </a:xfrm>
            <a:prstGeom prst="rect">
              <a:avLst/>
            </a:prstGeom>
            <a:solidFill>
              <a:srgbClr val="84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Rectangle 14"/>
            <p:cNvSpPr>
              <a:spLocks noChangeArrowheads="1"/>
            </p:cNvSpPr>
            <p:nvPr userDrawn="1"/>
          </p:nvSpPr>
          <p:spPr bwMode="auto">
            <a:xfrm>
              <a:off x="1" y="4157"/>
              <a:ext cx="6241" cy="42"/>
            </a:xfrm>
            <a:prstGeom prst="rect">
              <a:avLst/>
            </a:prstGeom>
            <a:solidFill>
              <a:srgbClr val="88B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Rectangle 15"/>
            <p:cNvSpPr>
              <a:spLocks noChangeArrowheads="1"/>
            </p:cNvSpPr>
            <p:nvPr userDrawn="1"/>
          </p:nvSpPr>
          <p:spPr bwMode="auto">
            <a:xfrm>
              <a:off x="1" y="4140"/>
              <a:ext cx="6241" cy="42"/>
            </a:xfrm>
            <a:prstGeom prst="rect">
              <a:avLst/>
            </a:prstGeom>
            <a:solidFill>
              <a:srgbClr val="8D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Rectangle 16"/>
            <p:cNvSpPr>
              <a:spLocks noChangeArrowheads="1"/>
            </p:cNvSpPr>
            <p:nvPr userDrawn="1"/>
          </p:nvSpPr>
          <p:spPr bwMode="auto">
            <a:xfrm>
              <a:off x="1" y="4123"/>
              <a:ext cx="6241" cy="34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Rectangle 17"/>
            <p:cNvSpPr>
              <a:spLocks noChangeArrowheads="1"/>
            </p:cNvSpPr>
            <p:nvPr userDrawn="1"/>
          </p:nvSpPr>
          <p:spPr bwMode="auto">
            <a:xfrm>
              <a:off x="1" y="4107"/>
              <a:ext cx="6241" cy="33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Rectangle 18"/>
            <p:cNvSpPr>
              <a:spLocks noChangeArrowheads="1"/>
            </p:cNvSpPr>
            <p:nvPr userDrawn="1"/>
          </p:nvSpPr>
          <p:spPr bwMode="auto">
            <a:xfrm>
              <a:off x="1" y="4090"/>
              <a:ext cx="6241" cy="33"/>
            </a:xfrm>
            <a:prstGeom prst="rect">
              <a:avLst/>
            </a:prstGeom>
            <a:solidFill>
              <a:srgbClr val="A4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Rectangle 19"/>
            <p:cNvSpPr>
              <a:spLocks noChangeArrowheads="1"/>
            </p:cNvSpPr>
            <p:nvPr userDrawn="1"/>
          </p:nvSpPr>
          <p:spPr bwMode="auto">
            <a:xfrm>
              <a:off x="1" y="4073"/>
              <a:ext cx="6241" cy="34"/>
            </a:xfrm>
            <a:prstGeom prst="rect">
              <a:avLst/>
            </a:prstGeom>
            <a:solidFill>
              <a:srgbClr val="A9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Rectangle 20"/>
            <p:cNvSpPr>
              <a:spLocks noChangeArrowheads="1"/>
            </p:cNvSpPr>
            <p:nvPr userDrawn="1"/>
          </p:nvSpPr>
          <p:spPr bwMode="auto">
            <a:xfrm>
              <a:off x="1" y="4056"/>
              <a:ext cx="6241" cy="34"/>
            </a:xfrm>
            <a:prstGeom prst="rect">
              <a:avLst/>
            </a:prstGeom>
            <a:solidFill>
              <a:srgbClr val="AE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Rectangle 21"/>
            <p:cNvSpPr>
              <a:spLocks noChangeArrowheads="1"/>
            </p:cNvSpPr>
            <p:nvPr userDrawn="1"/>
          </p:nvSpPr>
          <p:spPr bwMode="auto">
            <a:xfrm>
              <a:off x="1" y="4039"/>
              <a:ext cx="6241" cy="34"/>
            </a:xfrm>
            <a:prstGeom prst="rect">
              <a:avLst/>
            </a:prstGeom>
            <a:solidFill>
              <a:srgbClr val="B5D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Rectangle 22"/>
            <p:cNvSpPr>
              <a:spLocks noChangeArrowheads="1"/>
            </p:cNvSpPr>
            <p:nvPr userDrawn="1"/>
          </p:nvSpPr>
          <p:spPr bwMode="auto">
            <a:xfrm>
              <a:off x="1" y="4022"/>
              <a:ext cx="6241" cy="34"/>
            </a:xfrm>
            <a:prstGeom prst="rect">
              <a:avLst/>
            </a:prstGeom>
            <a:solidFill>
              <a:srgbClr val="BE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Rectangle 23"/>
            <p:cNvSpPr>
              <a:spLocks noChangeArrowheads="1"/>
            </p:cNvSpPr>
            <p:nvPr userDrawn="1"/>
          </p:nvSpPr>
          <p:spPr bwMode="auto">
            <a:xfrm>
              <a:off x="1" y="4006"/>
              <a:ext cx="6241" cy="33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Rectangle 24"/>
            <p:cNvSpPr>
              <a:spLocks noChangeArrowheads="1"/>
            </p:cNvSpPr>
            <p:nvPr userDrawn="1"/>
          </p:nvSpPr>
          <p:spPr bwMode="auto">
            <a:xfrm>
              <a:off x="1" y="3989"/>
              <a:ext cx="6241" cy="33"/>
            </a:xfrm>
            <a:prstGeom prst="rect">
              <a:avLst/>
            </a:prstGeom>
            <a:solidFill>
              <a:srgbClr val="CD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Rectangle 25"/>
            <p:cNvSpPr>
              <a:spLocks noChangeArrowheads="1"/>
            </p:cNvSpPr>
            <p:nvPr userDrawn="1"/>
          </p:nvSpPr>
          <p:spPr bwMode="auto">
            <a:xfrm>
              <a:off x="1" y="3972"/>
              <a:ext cx="6241" cy="34"/>
            </a:xfrm>
            <a:prstGeom prst="rect">
              <a:avLst/>
            </a:prstGeom>
            <a:solidFill>
              <a:srgbClr val="D5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Rectangle 26"/>
            <p:cNvSpPr>
              <a:spLocks noChangeArrowheads="1"/>
            </p:cNvSpPr>
            <p:nvPr userDrawn="1"/>
          </p:nvSpPr>
          <p:spPr bwMode="auto">
            <a:xfrm>
              <a:off x="1" y="3955"/>
              <a:ext cx="6241" cy="34"/>
            </a:xfrm>
            <a:prstGeom prst="rect">
              <a:avLst/>
            </a:prstGeom>
            <a:solidFill>
              <a:srgbClr val="DC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Rectangle 27"/>
            <p:cNvSpPr>
              <a:spLocks noChangeArrowheads="1"/>
            </p:cNvSpPr>
            <p:nvPr userDrawn="1"/>
          </p:nvSpPr>
          <p:spPr bwMode="auto">
            <a:xfrm>
              <a:off x="1" y="3938"/>
              <a:ext cx="6241" cy="34"/>
            </a:xfrm>
            <a:prstGeom prst="rect">
              <a:avLst/>
            </a:prstGeom>
            <a:solidFill>
              <a:srgbClr val="E3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Rectangle 28"/>
            <p:cNvSpPr>
              <a:spLocks noChangeArrowheads="1"/>
            </p:cNvSpPr>
            <p:nvPr userDrawn="1"/>
          </p:nvSpPr>
          <p:spPr bwMode="auto">
            <a:xfrm>
              <a:off x="1" y="3922"/>
              <a:ext cx="6241" cy="33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Rectangle 29"/>
            <p:cNvSpPr>
              <a:spLocks noChangeArrowheads="1"/>
            </p:cNvSpPr>
            <p:nvPr userDrawn="1"/>
          </p:nvSpPr>
          <p:spPr bwMode="auto">
            <a:xfrm>
              <a:off x="1" y="3905"/>
              <a:ext cx="6241" cy="33"/>
            </a:xfrm>
            <a:prstGeom prst="rect">
              <a:avLst/>
            </a:prstGeom>
            <a:solidFill>
              <a:srgbClr val="F8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30"/>
          <p:cNvGrpSpPr>
            <a:grpSpLocks/>
          </p:cNvGrpSpPr>
          <p:nvPr/>
        </p:nvGrpSpPr>
        <p:grpSpPr bwMode="auto">
          <a:xfrm>
            <a:off x="0" y="0"/>
            <a:ext cx="9145588" cy="681038"/>
            <a:chOff x="1" y="-54"/>
            <a:chExt cx="6241" cy="429"/>
          </a:xfrm>
        </p:grpSpPr>
        <p:sp>
          <p:nvSpPr>
            <p:cNvPr id="1053" name="Rectangle 31"/>
            <p:cNvSpPr>
              <a:spLocks noChangeArrowheads="1"/>
            </p:cNvSpPr>
            <p:nvPr userDrawn="1"/>
          </p:nvSpPr>
          <p:spPr bwMode="auto">
            <a:xfrm>
              <a:off x="1" y="341"/>
              <a:ext cx="6241" cy="34"/>
            </a:xfrm>
            <a:prstGeom prst="rect">
              <a:avLst/>
            </a:prstGeom>
            <a:solidFill>
              <a:srgbClr val="F9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Rectangle 32"/>
            <p:cNvSpPr>
              <a:spLocks noChangeArrowheads="1"/>
            </p:cNvSpPr>
            <p:nvPr userDrawn="1"/>
          </p:nvSpPr>
          <p:spPr bwMode="auto">
            <a:xfrm>
              <a:off x="1" y="324"/>
              <a:ext cx="6241" cy="34"/>
            </a:xfrm>
            <a:prstGeom prst="rect">
              <a:avLst/>
            </a:prstGeom>
            <a:solidFill>
              <a:srgbClr val="ED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Rectangle 33"/>
            <p:cNvSpPr>
              <a:spLocks noChangeArrowheads="1"/>
            </p:cNvSpPr>
            <p:nvPr userDrawn="1"/>
          </p:nvSpPr>
          <p:spPr bwMode="auto">
            <a:xfrm>
              <a:off x="1" y="307"/>
              <a:ext cx="6241" cy="34"/>
            </a:xfrm>
            <a:prstGeom prst="rect">
              <a:avLst/>
            </a:prstGeom>
            <a:solidFill>
              <a:srgbClr val="E4F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Rectangle 34"/>
            <p:cNvSpPr>
              <a:spLocks noChangeArrowheads="1"/>
            </p:cNvSpPr>
            <p:nvPr userDrawn="1"/>
          </p:nvSpPr>
          <p:spPr bwMode="auto">
            <a:xfrm>
              <a:off x="1" y="290"/>
              <a:ext cx="6241" cy="34"/>
            </a:xfrm>
            <a:prstGeom prst="rect">
              <a:avLst/>
            </a:prstGeom>
            <a:solidFill>
              <a:srgbClr val="DEE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Rectangle 35"/>
            <p:cNvSpPr>
              <a:spLocks noChangeArrowheads="1"/>
            </p:cNvSpPr>
            <p:nvPr userDrawn="1"/>
          </p:nvSpPr>
          <p:spPr bwMode="auto">
            <a:xfrm>
              <a:off x="1" y="274"/>
              <a:ext cx="6241" cy="33"/>
            </a:xfrm>
            <a:prstGeom prst="rect">
              <a:avLst/>
            </a:prstGeom>
            <a:solidFill>
              <a:srgbClr val="D6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Rectangle 36"/>
            <p:cNvSpPr>
              <a:spLocks noChangeArrowheads="1"/>
            </p:cNvSpPr>
            <p:nvPr userDrawn="1"/>
          </p:nvSpPr>
          <p:spPr bwMode="auto">
            <a:xfrm>
              <a:off x="1" y="257"/>
              <a:ext cx="6241" cy="33"/>
            </a:xfrm>
            <a:prstGeom prst="rect">
              <a:avLst/>
            </a:prstGeom>
            <a:solidFill>
              <a:srgbClr val="CF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Rectangle 37"/>
            <p:cNvSpPr>
              <a:spLocks noChangeArrowheads="1"/>
            </p:cNvSpPr>
            <p:nvPr userDrawn="1"/>
          </p:nvSpPr>
          <p:spPr bwMode="auto">
            <a:xfrm>
              <a:off x="1" y="240"/>
              <a:ext cx="6241" cy="34"/>
            </a:xfrm>
            <a:prstGeom prst="rect">
              <a:avLst/>
            </a:pr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Rectangle 38"/>
            <p:cNvSpPr>
              <a:spLocks noChangeArrowheads="1"/>
            </p:cNvSpPr>
            <p:nvPr userDrawn="1"/>
          </p:nvSpPr>
          <p:spPr bwMode="auto">
            <a:xfrm>
              <a:off x="1" y="223"/>
              <a:ext cx="6241" cy="34"/>
            </a:xfrm>
            <a:prstGeom prst="rect">
              <a:avLst/>
            </a:prstGeom>
            <a:solidFill>
              <a:srgbClr val="BA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Rectangle 39"/>
            <p:cNvSpPr>
              <a:spLocks noChangeArrowheads="1"/>
            </p:cNvSpPr>
            <p:nvPr userDrawn="1"/>
          </p:nvSpPr>
          <p:spPr bwMode="auto">
            <a:xfrm>
              <a:off x="1" y="206"/>
              <a:ext cx="6241" cy="34"/>
            </a:xfrm>
            <a:prstGeom prst="rect">
              <a:avLst/>
            </a:prstGeom>
            <a:solidFill>
              <a:srgbClr val="B5D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Rectangle 40"/>
            <p:cNvSpPr>
              <a:spLocks noChangeArrowheads="1"/>
            </p:cNvSpPr>
            <p:nvPr userDrawn="1"/>
          </p:nvSpPr>
          <p:spPr bwMode="auto">
            <a:xfrm>
              <a:off x="1" y="190"/>
              <a:ext cx="6241" cy="33"/>
            </a:xfrm>
            <a:prstGeom prst="rect">
              <a:avLst/>
            </a:prstGeom>
            <a:solidFill>
              <a:srgbClr val="AF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Rectangle 41"/>
            <p:cNvSpPr>
              <a:spLocks noChangeArrowheads="1"/>
            </p:cNvSpPr>
            <p:nvPr userDrawn="1"/>
          </p:nvSpPr>
          <p:spPr bwMode="auto">
            <a:xfrm>
              <a:off x="1" y="173"/>
              <a:ext cx="6241" cy="33"/>
            </a:xfrm>
            <a:prstGeom prst="rect">
              <a:avLst/>
            </a:prstGeom>
            <a:solidFill>
              <a:srgbClr val="AA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Rectangle 42"/>
            <p:cNvSpPr>
              <a:spLocks noChangeArrowheads="1"/>
            </p:cNvSpPr>
            <p:nvPr userDrawn="1"/>
          </p:nvSpPr>
          <p:spPr bwMode="auto">
            <a:xfrm>
              <a:off x="1" y="148"/>
              <a:ext cx="6241" cy="42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Rectangle 43"/>
            <p:cNvSpPr>
              <a:spLocks noChangeArrowheads="1"/>
            </p:cNvSpPr>
            <p:nvPr userDrawn="1"/>
          </p:nvSpPr>
          <p:spPr bwMode="auto">
            <a:xfrm>
              <a:off x="1" y="131"/>
              <a:ext cx="6241" cy="42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Rectangle 44"/>
            <p:cNvSpPr>
              <a:spLocks noChangeArrowheads="1"/>
            </p:cNvSpPr>
            <p:nvPr userDrawn="1"/>
          </p:nvSpPr>
          <p:spPr bwMode="auto">
            <a:xfrm>
              <a:off x="1" y="114"/>
              <a:ext cx="6241" cy="34"/>
            </a:xfrm>
            <a:prstGeom prst="rect">
              <a:avLst/>
            </a:prstGeom>
            <a:solidFill>
              <a:srgbClr val="92C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Rectangle 45"/>
            <p:cNvSpPr>
              <a:spLocks noChangeArrowheads="1"/>
            </p:cNvSpPr>
            <p:nvPr userDrawn="1"/>
          </p:nvSpPr>
          <p:spPr bwMode="auto">
            <a:xfrm>
              <a:off x="1" y="97"/>
              <a:ext cx="6241" cy="34"/>
            </a:xfrm>
            <a:prstGeom prst="rect">
              <a:avLst/>
            </a:prstGeom>
            <a:solidFill>
              <a:srgbClr val="8E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Rectangle 46"/>
            <p:cNvSpPr>
              <a:spLocks noChangeArrowheads="1"/>
            </p:cNvSpPr>
            <p:nvPr userDrawn="1"/>
          </p:nvSpPr>
          <p:spPr bwMode="auto">
            <a:xfrm>
              <a:off x="1" y="80"/>
              <a:ext cx="6241" cy="34"/>
            </a:xfrm>
            <a:prstGeom prst="rect">
              <a:avLst/>
            </a:prstGeom>
            <a:solidFill>
              <a:srgbClr val="89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Rectangle 47"/>
            <p:cNvSpPr>
              <a:spLocks noChangeArrowheads="1"/>
            </p:cNvSpPr>
            <p:nvPr userDrawn="1"/>
          </p:nvSpPr>
          <p:spPr bwMode="auto">
            <a:xfrm>
              <a:off x="1" y="64"/>
              <a:ext cx="6241" cy="33"/>
            </a:xfrm>
            <a:prstGeom prst="rect">
              <a:avLst/>
            </a:prstGeom>
            <a:solidFill>
              <a:srgbClr val="85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Rectangle 48"/>
            <p:cNvSpPr>
              <a:spLocks noChangeArrowheads="1"/>
            </p:cNvSpPr>
            <p:nvPr userDrawn="1"/>
          </p:nvSpPr>
          <p:spPr bwMode="auto">
            <a:xfrm>
              <a:off x="1" y="47"/>
              <a:ext cx="6241" cy="33"/>
            </a:xfrm>
            <a:prstGeom prst="rect">
              <a:avLst/>
            </a:prstGeom>
            <a:solidFill>
              <a:srgbClr val="81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Rectangle 49"/>
            <p:cNvSpPr>
              <a:spLocks noChangeArrowheads="1"/>
            </p:cNvSpPr>
            <p:nvPr userDrawn="1"/>
          </p:nvSpPr>
          <p:spPr bwMode="auto">
            <a:xfrm>
              <a:off x="1" y="30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Rectangle 50"/>
            <p:cNvSpPr>
              <a:spLocks noChangeArrowheads="1"/>
            </p:cNvSpPr>
            <p:nvPr userDrawn="1"/>
          </p:nvSpPr>
          <p:spPr bwMode="auto">
            <a:xfrm>
              <a:off x="1" y="13"/>
              <a:ext cx="6241" cy="34"/>
            </a:xfrm>
            <a:prstGeom prst="rect">
              <a:avLst/>
            </a:prstGeom>
            <a:solidFill>
              <a:srgbClr val="71B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Rectangle 51"/>
            <p:cNvSpPr>
              <a:spLocks noChangeArrowheads="1"/>
            </p:cNvSpPr>
            <p:nvPr userDrawn="1"/>
          </p:nvSpPr>
          <p:spPr bwMode="auto">
            <a:xfrm>
              <a:off x="1" y="-4"/>
              <a:ext cx="6241" cy="34"/>
            </a:xfrm>
            <a:prstGeom prst="rect">
              <a:avLst/>
            </a:prstGeom>
            <a:solidFill>
              <a:srgbClr val="6C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Rectangle 52"/>
            <p:cNvSpPr>
              <a:spLocks noChangeArrowheads="1"/>
            </p:cNvSpPr>
            <p:nvPr userDrawn="1"/>
          </p:nvSpPr>
          <p:spPr bwMode="auto">
            <a:xfrm>
              <a:off x="1" y="-20"/>
              <a:ext cx="6241" cy="33"/>
            </a:xfrm>
            <a:prstGeom prst="rect">
              <a:avLst/>
            </a:prstGeom>
            <a:solidFill>
              <a:srgbClr val="6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Rectangle 53"/>
            <p:cNvSpPr>
              <a:spLocks noChangeArrowheads="1"/>
            </p:cNvSpPr>
            <p:nvPr userDrawn="1"/>
          </p:nvSpPr>
          <p:spPr bwMode="auto">
            <a:xfrm>
              <a:off x="1" y="-37"/>
              <a:ext cx="6241" cy="33"/>
            </a:xfrm>
            <a:prstGeom prst="rect">
              <a:avLst/>
            </a:prstGeom>
            <a:solidFill>
              <a:srgbClr val="62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Rectangle 54"/>
            <p:cNvSpPr>
              <a:spLocks noChangeArrowheads="1"/>
            </p:cNvSpPr>
            <p:nvPr userDrawn="1"/>
          </p:nvSpPr>
          <p:spPr bwMode="auto">
            <a:xfrm>
              <a:off x="1" y="-54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Rectangle 55"/>
          <p:cNvSpPr>
            <a:spLocks noChangeArrowheads="1"/>
          </p:cNvSpPr>
          <p:nvPr/>
        </p:nvSpPr>
        <p:spPr bwMode="auto">
          <a:xfrm>
            <a:off x="1588" y="-58738"/>
            <a:ext cx="9145587" cy="1588"/>
          </a:xfrm>
          <a:prstGeom prst="rect">
            <a:avLst/>
          </a:prstGeom>
          <a:solidFill>
            <a:srgbClr val="55A5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00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0"/>
            <a:ext cx="8604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412875"/>
            <a:ext cx="860425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8602" name="Rectangle 5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1775" y="631825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108603" name="Rectangle 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18250"/>
            <a:ext cx="235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108604" name="Rectangle 6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3388" y="6318250"/>
            <a:ext cx="65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D1C98704-6B80-4914-BEAC-527075E748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4" name="Group 61"/>
          <p:cNvGrpSpPr>
            <a:grpSpLocks/>
          </p:cNvGrpSpPr>
          <p:nvPr/>
        </p:nvGrpSpPr>
        <p:grpSpPr bwMode="auto">
          <a:xfrm>
            <a:off x="8334375" y="6272213"/>
            <a:ext cx="517525" cy="449262"/>
            <a:chOff x="1117" y="623"/>
            <a:chExt cx="3540" cy="3072"/>
          </a:xfrm>
        </p:grpSpPr>
        <p:sp>
          <p:nvSpPr>
            <p:cNvPr id="1036" name="Freeform 62"/>
            <p:cNvSpPr>
              <a:spLocks/>
            </p:cNvSpPr>
            <p:nvPr userDrawn="1"/>
          </p:nvSpPr>
          <p:spPr bwMode="auto">
            <a:xfrm>
              <a:off x="1597" y="839"/>
              <a:ext cx="348" cy="294"/>
            </a:xfrm>
            <a:custGeom>
              <a:avLst/>
              <a:gdLst>
                <a:gd name="T0" fmla="*/ 7344 w 58"/>
                <a:gd name="T1" fmla="*/ 3672 h 49"/>
                <a:gd name="T2" fmla="*/ 0 w 58"/>
                <a:gd name="T3" fmla="*/ 10584 h 49"/>
                <a:gd name="T4" fmla="*/ 10152 w 58"/>
                <a:gd name="T5" fmla="*/ 0 h 49"/>
                <a:gd name="T6" fmla="*/ 10368 w 58"/>
                <a:gd name="T7" fmla="*/ 0 h 49"/>
                <a:gd name="T8" fmla="*/ 7344 w 58"/>
                <a:gd name="T9" fmla="*/ 367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49">
                  <a:moveTo>
                    <a:pt x="34" y="17"/>
                  </a:moveTo>
                  <a:cubicBezTo>
                    <a:pt x="22" y="27"/>
                    <a:pt x="11" y="38"/>
                    <a:pt x="0" y="49"/>
                  </a:cubicBezTo>
                  <a:cubicBezTo>
                    <a:pt x="1" y="27"/>
                    <a:pt x="31" y="0"/>
                    <a:pt x="47" y="0"/>
                  </a:cubicBezTo>
                  <a:lnTo>
                    <a:pt x="48" y="0"/>
                  </a:lnTo>
                  <a:cubicBezTo>
                    <a:pt x="58" y="0"/>
                    <a:pt x="40" y="12"/>
                    <a:pt x="34" y="1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63"/>
            <p:cNvSpPr>
              <a:spLocks/>
            </p:cNvSpPr>
            <p:nvPr userDrawn="1"/>
          </p:nvSpPr>
          <p:spPr bwMode="auto">
            <a:xfrm>
              <a:off x="1399" y="929"/>
              <a:ext cx="402" cy="534"/>
            </a:xfrm>
            <a:custGeom>
              <a:avLst/>
              <a:gdLst>
                <a:gd name="T0" fmla="*/ 3024 w 67"/>
                <a:gd name="T1" fmla="*/ 4104 h 89"/>
                <a:gd name="T2" fmla="*/ 6696 w 67"/>
                <a:gd name="T3" fmla="*/ 0 h 89"/>
                <a:gd name="T4" fmla="*/ 4752 w 67"/>
                <a:gd name="T5" fmla="*/ 6696 h 89"/>
                <a:gd name="T6" fmla="*/ 2592 w 67"/>
                <a:gd name="T7" fmla="*/ 15552 h 89"/>
                <a:gd name="T8" fmla="*/ 4968 w 67"/>
                <a:gd name="T9" fmla="*/ 12528 h 89"/>
                <a:gd name="T10" fmla="*/ 11664 w 67"/>
                <a:gd name="T11" fmla="*/ 7560 h 89"/>
                <a:gd name="T12" fmla="*/ 14472 w 67"/>
                <a:gd name="T13" fmla="*/ 5832 h 89"/>
                <a:gd name="T14" fmla="*/ 6912 w 67"/>
                <a:gd name="T15" fmla="*/ 14688 h 89"/>
                <a:gd name="T16" fmla="*/ 3240 w 67"/>
                <a:gd name="T17" fmla="*/ 17280 h 89"/>
                <a:gd name="T18" fmla="*/ 864 w 67"/>
                <a:gd name="T19" fmla="*/ 19224 h 89"/>
                <a:gd name="T20" fmla="*/ 1944 w 67"/>
                <a:gd name="T21" fmla="*/ 6264 h 89"/>
                <a:gd name="T22" fmla="*/ 3024 w 67"/>
                <a:gd name="T23" fmla="*/ 4104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" h="89">
                  <a:moveTo>
                    <a:pt x="14" y="19"/>
                  </a:moveTo>
                  <a:cubicBezTo>
                    <a:pt x="17" y="14"/>
                    <a:pt x="25" y="0"/>
                    <a:pt x="31" y="0"/>
                  </a:cubicBezTo>
                  <a:cubicBezTo>
                    <a:pt x="27" y="8"/>
                    <a:pt x="26" y="22"/>
                    <a:pt x="22" y="31"/>
                  </a:cubicBezTo>
                  <a:cubicBezTo>
                    <a:pt x="18" y="43"/>
                    <a:pt x="18" y="51"/>
                    <a:pt x="12" y="72"/>
                  </a:cubicBezTo>
                  <a:cubicBezTo>
                    <a:pt x="20" y="64"/>
                    <a:pt x="18" y="63"/>
                    <a:pt x="23" y="58"/>
                  </a:cubicBezTo>
                  <a:cubicBezTo>
                    <a:pt x="34" y="46"/>
                    <a:pt x="44" y="42"/>
                    <a:pt x="54" y="35"/>
                  </a:cubicBezTo>
                  <a:cubicBezTo>
                    <a:pt x="56" y="34"/>
                    <a:pt x="65" y="24"/>
                    <a:pt x="67" y="27"/>
                  </a:cubicBezTo>
                  <a:cubicBezTo>
                    <a:pt x="58" y="45"/>
                    <a:pt x="44" y="59"/>
                    <a:pt x="32" y="68"/>
                  </a:cubicBezTo>
                  <a:lnTo>
                    <a:pt x="15" y="80"/>
                  </a:lnTo>
                  <a:cubicBezTo>
                    <a:pt x="9" y="85"/>
                    <a:pt x="10" y="84"/>
                    <a:pt x="4" y="89"/>
                  </a:cubicBezTo>
                  <a:cubicBezTo>
                    <a:pt x="3" y="69"/>
                    <a:pt x="0" y="48"/>
                    <a:pt x="9" y="29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64"/>
            <p:cNvSpPr>
              <a:spLocks/>
            </p:cNvSpPr>
            <p:nvPr userDrawn="1"/>
          </p:nvSpPr>
          <p:spPr bwMode="auto">
            <a:xfrm>
              <a:off x="1237" y="1163"/>
              <a:ext cx="378" cy="732"/>
            </a:xfrm>
            <a:custGeom>
              <a:avLst/>
              <a:gdLst>
                <a:gd name="T0" fmla="*/ 3888 w 63"/>
                <a:gd name="T1" fmla="*/ 7560 h 122"/>
                <a:gd name="T2" fmla="*/ 4104 w 63"/>
                <a:gd name="T3" fmla="*/ 14256 h 122"/>
                <a:gd name="T4" fmla="*/ 3672 w 63"/>
                <a:gd name="T5" fmla="*/ 20952 h 122"/>
                <a:gd name="T6" fmla="*/ 6480 w 63"/>
                <a:gd name="T7" fmla="*/ 14904 h 122"/>
                <a:gd name="T8" fmla="*/ 10584 w 63"/>
                <a:gd name="T9" fmla="*/ 11016 h 122"/>
                <a:gd name="T10" fmla="*/ 13608 w 63"/>
                <a:gd name="T11" fmla="*/ 9288 h 122"/>
                <a:gd name="T12" fmla="*/ 6696 w 63"/>
                <a:gd name="T13" fmla="*/ 20304 h 122"/>
                <a:gd name="T14" fmla="*/ 2808 w 63"/>
                <a:gd name="T15" fmla="*/ 26352 h 122"/>
                <a:gd name="T16" fmla="*/ 864 w 63"/>
                <a:gd name="T17" fmla="*/ 19440 h 122"/>
                <a:gd name="T18" fmla="*/ 648 w 63"/>
                <a:gd name="T19" fmla="*/ 9288 h 122"/>
                <a:gd name="T20" fmla="*/ 3888 w 63"/>
                <a:gd name="T21" fmla="*/ 0 h 122"/>
                <a:gd name="T22" fmla="*/ 3888 w 63"/>
                <a:gd name="T23" fmla="*/ 75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122">
                  <a:moveTo>
                    <a:pt x="18" y="35"/>
                  </a:moveTo>
                  <a:cubicBezTo>
                    <a:pt x="18" y="45"/>
                    <a:pt x="21" y="57"/>
                    <a:pt x="19" y="66"/>
                  </a:cubicBezTo>
                  <a:cubicBezTo>
                    <a:pt x="19" y="74"/>
                    <a:pt x="18" y="89"/>
                    <a:pt x="17" y="97"/>
                  </a:cubicBezTo>
                  <a:cubicBezTo>
                    <a:pt x="21" y="91"/>
                    <a:pt x="26" y="74"/>
                    <a:pt x="30" y="69"/>
                  </a:cubicBezTo>
                  <a:cubicBezTo>
                    <a:pt x="36" y="62"/>
                    <a:pt x="43" y="55"/>
                    <a:pt x="49" y="51"/>
                  </a:cubicBezTo>
                  <a:cubicBezTo>
                    <a:pt x="52" y="49"/>
                    <a:pt x="61" y="40"/>
                    <a:pt x="63" y="43"/>
                  </a:cubicBezTo>
                  <a:cubicBezTo>
                    <a:pt x="54" y="62"/>
                    <a:pt x="43" y="80"/>
                    <a:pt x="31" y="94"/>
                  </a:cubicBezTo>
                  <a:cubicBezTo>
                    <a:pt x="24" y="102"/>
                    <a:pt x="19" y="111"/>
                    <a:pt x="13" y="122"/>
                  </a:cubicBezTo>
                  <a:cubicBezTo>
                    <a:pt x="10" y="117"/>
                    <a:pt x="6" y="99"/>
                    <a:pt x="4" y="90"/>
                  </a:cubicBezTo>
                  <a:cubicBezTo>
                    <a:pt x="2" y="78"/>
                    <a:pt x="0" y="58"/>
                    <a:pt x="3" y="43"/>
                  </a:cubicBezTo>
                  <a:cubicBezTo>
                    <a:pt x="6" y="27"/>
                    <a:pt x="12" y="13"/>
                    <a:pt x="18" y="0"/>
                  </a:cubicBezTo>
                  <a:cubicBezTo>
                    <a:pt x="18" y="10"/>
                    <a:pt x="17" y="28"/>
                    <a:pt x="18" y="3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65"/>
            <p:cNvSpPr>
              <a:spLocks/>
            </p:cNvSpPr>
            <p:nvPr userDrawn="1"/>
          </p:nvSpPr>
          <p:spPr bwMode="auto">
            <a:xfrm>
              <a:off x="1117" y="1577"/>
              <a:ext cx="396" cy="678"/>
            </a:xfrm>
            <a:custGeom>
              <a:avLst/>
              <a:gdLst>
                <a:gd name="T0" fmla="*/ 0 w 66"/>
                <a:gd name="T1" fmla="*/ 5400 h 113"/>
                <a:gd name="T2" fmla="*/ 0 w 66"/>
                <a:gd name="T3" fmla="*/ 3024 h 113"/>
                <a:gd name="T4" fmla="*/ 0 w 66"/>
                <a:gd name="T5" fmla="*/ 2808 h 113"/>
                <a:gd name="T6" fmla="*/ 216 w 66"/>
                <a:gd name="T7" fmla="*/ 0 h 113"/>
                <a:gd name="T8" fmla="*/ 4320 w 66"/>
                <a:gd name="T9" fmla="*/ 9936 h 113"/>
                <a:gd name="T10" fmla="*/ 7776 w 66"/>
                <a:gd name="T11" fmla="*/ 20952 h 113"/>
                <a:gd name="T12" fmla="*/ 7992 w 66"/>
                <a:gd name="T13" fmla="*/ 20304 h 113"/>
                <a:gd name="T14" fmla="*/ 7992 w 66"/>
                <a:gd name="T15" fmla="*/ 18144 h 113"/>
                <a:gd name="T16" fmla="*/ 11448 w 66"/>
                <a:gd name="T17" fmla="*/ 10368 h 113"/>
                <a:gd name="T18" fmla="*/ 14256 w 66"/>
                <a:gd name="T19" fmla="*/ 7128 h 113"/>
                <a:gd name="T20" fmla="*/ 13824 w 66"/>
                <a:gd name="T21" fmla="*/ 11232 h 113"/>
                <a:gd name="T22" fmla="*/ 8640 w 66"/>
                <a:gd name="T23" fmla="*/ 24408 h 113"/>
                <a:gd name="T24" fmla="*/ 2592 w 66"/>
                <a:gd name="T25" fmla="*/ 15552 h 113"/>
                <a:gd name="T26" fmla="*/ 0 w 66"/>
                <a:gd name="T27" fmla="*/ 540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113">
                  <a:moveTo>
                    <a:pt x="0" y="25"/>
                  </a:moveTo>
                  <a:cubicBezTo>
                    <a:pt x="0" y="21"/>
                    <a:pt x="0" y="17"/>
                    <a:pt x="0" y="14"/>
                  </a:cubicBezTo>
                  <a:lnTo>
                    <a:pt x="0" y="13"/>
                  </a:lnTo>
                  <a:cubicBezTo>
                    <a:pt x="0" y="10"/>
                    <a:pt x="1" y="4"/>
                    <a:pt x="1" y="0"/>
                  </a:cubicBezTo>
                  <a:cubicBezTo>
                    <a:pt x="7" y="13"/>
                    <a:pt x="14" y="33"/>
                    <a:pt x="20" y="46"/>
                  </a:cubicBezTo>
                  <a:cubicBezTo>
                    <a:pt x="26" y="60"/>
                    <a:pt x="29" y="84"/>
                    <a:pt x="36" y="97"/>
                  </a:cubicBezTo>
                  <a:cubicBezTo>
                    <a:pt x="36" y="97"/>
                    <a:pt x="37" y="94"/>
                    <a:pt x="37" y="94"/>
                  </a:cubicBezTo>
                  <a:lnTo>
                    <a:pt x="37" y="84"/>
                  </a:lnTo>
                  <a:cubicBezTo>
                    <a:pt x="39" y="69"/>
                    <a:pt x="47" y="55"/>
                    <a:pt x="53" y="48"/>
                  </a:cubicBezTo>
                  <a:cubicBezTo>
                    <a:pt x="56" y="44"/>
                    <a:pt x="62" y="33"/>
                    <a:pt x="66" y="33"/>
                  </a:cubicBezTo>
                  <a:lnTo>
                    <a:pt x="64" y="52"/>
                  </a:lnTo>
                  <a:cubicBezTo>
                    <a:pt x="59" y="75"/>
                    <a:pt x="42" y="89"/>
                    <a:pt x="40" y="113"/>
                  </a:cubicBezTo>
                  <a:cubicBezTo>
                    <a:pt x="31" y="104"/>
                    <a:pt x="19" y="85"/>
                    <a:pt x="12" y="72"/>
                  </a:cubicBezTo>
                  <a:cubicBezTo>
                    <a:pt x="6" y="60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66"/>
            <p:cNvSpPr>
              <a:spLocks/>
            </p:cNvSpPr>
            <p:nvPr userDrawn="1"/>
          </p:nvSpPr>
          <p:spPr bwMode="auto">
            <a:xfrm>
              <a:off x="1141" y="2063"/>
              <a:ext cx="420" cy="630"/>
            </a:xfrm>
            <a:custGeom>
              <a:avLst/>
              <a:gdLst>
                <a:gd name="T0" fmla="*/ 15120 w 70"/>
                <a:gd name="T1" fmla="*/ 10152 h 105"/>
                <a:gd name="T2" fmla="*/ 14472 w 70"/>
                <a:gd name="T3" fmla="*/ 22680 h 105"/>
                <a:gd name="T4" fmla="*/ 10152 w 70"/>
                <a:gd name="T5" fmla="*/ 19224 h 105"/>
                <a:gd name="T6" fmla="*/ 7776 w 70"/>
                <a:gd name="T7" fmla="*/ 17280 h 105"/>
                <a:gd name="T8" fmla="*/ 0 w 70"/>
                <a:gd name="T9" fmla="*/ 2808 h 105"/>
                <a:gd name="T10" fmla="*/ 0 w 70"/>
                <a:gd name="T11" fmla="*/ 1944 h 105"/>
                <a:gd name="T12" fmla="*/ 9288 w 70"/>
                <a:gd name="T13" fmla="*/ 13824 h 105"/>
                <a:gd name="T14" fmla="*/ 11232 w 70"/>
                <a:gd name="T15" fmla="*/ 17496 h 105"/>
                <a:gd name="T16" fmla="*/ 12744 w 70"/>
                <a:gd name="T17" fmla="*/ 19656 h 105"/>
                <a:gd name="T18" fmla="*/ 13824 w 70"/>
                <a:gd name="T19" fmla="*/ 0 h 105"/>
                <a:gd name="T20" fmla="*/ 15120 w 70"/>
                <a:gd name="T21" fmla="*/ 10152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105">
                  <a:moveTo>
                    <a:pt x="70" y="47"/>
                  </a:moveTo>
                  <a:cubicBezTo>
                    <a:pt x="70" y="67"/>
                    <a:pt x="65" y="84"/>
                    <a:pt x="67" y="105"/>
                  </a:cubicBezTo>
                  <a:cubicBezTo>
                    <a:pt x="62" y="105"/>
                    <a:pt x="52" y="93"/>
                    <a:pt x="47" y="89"/>
                  </a:cubicBezTo>
                  <a:lnTo>
                    <a:pt x="36" y="80"/>
                  </a:lnTo>
                  <a:cubicBezTo>
                    <a:pt x="22" y="70"/>
                    <a:pt x="5" y="44"/>
                    <a:pt x="0" y="13"/>
                  </a:cubicBezTo>
                  <a:cubicBezTo>
                    <a:pt x="0" y="11"/>
                    <a:pt x="0" y="11"/>
                    <a:pt x="0" y="9"/>
                  </a:cubicBezTo>
                  <a:lnTo>
                    <a:pt x="43" y="64"/>
                  </a:lnTo>
                  <a:cubicBezTo>
                    <a:pt x="46" y="67"/>
                    <a:pt x="50" y="76"/>
                    <a:pt x="52" y="81"/>
                  </a:cubicBezTo>
                  <a:cubicBezTo>
                    <a:pt x="57" y="90"/>
                    <a:pt x="56" y="88"/>
                    <a:pt x="59" y="91"/>
                  </a:cubicBezTo>
                  <a:cubicBezTo>
                    <a:pt x="53" y="58"/>
                    <a:pt x="46" y="37"/>
                    <a:pt x="64" y="0"/>
                  </a:cubicBezTo>
                  <a:cubicBezTo>
                    <a:pt x="70" y="12"/>
                    <a:pt x="70" y="30"/>
                    <a:pt x="70" y="4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67"/>
            <p:cNvSpPr>
              <a:spLocks/>
            </p:cNvSpPr>
            <p:nvPr userDrawn="1"/>
          </p:nvSpPr>
          <p:spPr bwMode="auto">
            <a:xfrm>
              <a:off x="4177" y="2165"/>
              <a:ext cx="426" cy="606"/>
            </a:xfrm>
            <a:custGeom>
              <a:avLst/>
              <a:gdLst>
                <a:gd name="T0" fmla="*/ 3240 w 71"/>
                <a:gd name="T1" fmla="*/ 14256 h 101"/>
                <a:gd name="T2" fmla="*/ 2376 w 71"/>
                <a:gd name="T3" fmla="*/ 18144 h 101"/>
                <a:gd name="T4" fmla="*/ 5616 w 71"/>
                <a:gd name="T5" fmla="*/ 13824 h 101"/>
                <a:gd name="T6" fmla="*/ 12312 w 71"/>
                <a:gd name="T7" fmla="*/ 6048 h 101"/>
                <a:gd name="T8" fmla="*/ 15336 w 71"/>
                <a:gd name="T9" fmla="*/ 1944 h 101"/>
                <a:gd name="T10" fmla="*/ 14688 w 71"/>
                <a:gd name="T11" fmla="*/ 5832 h 101"/>
                <a:gd name="T12" fmla="*/ 8640 w 71"/>
                <a:gd name="T13" fmla="*/ 15552 h 101"/>
                <a:gd name="T14" fmla="*/ 432 w 71"/>
                <a:gd name="T15" fmla="*/ 21816 h 101"/>
                <a:gd name="T16" fmla="*/ 216 w 71"/>
                <a:gd name="T17" fmla="*/ 17712 h 101"/>
                <a:gd name="T18" fmla="*/ 864 w 71"/>
                <a:gd name="T19" fmla="*/ 2160 h 101"/>
                <a:gd name="T20" fmla="*/ 1512 w 71"/>
                <a:gd name="T21" fmla="*/ 0 h 101"/>
                <a:gd name="T22" fmla="*/ 3240 w 71"/>
                <a:gd name="T23" fmla="*/ 14256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101">
                  <a:moveTo>
                    <a:pt x="15" y="66"/>
                  </a:moveTo>
                  <a:cubicBezTo>
                    <a:pt x="13" y="70"/>
                    <a:pt x="12" y="74"/>
                    <a:pt x="11" y="84"/>
                  </a:cubicBezTo>
                  <a:cubicBezTo>
                    <a:pt x="20" y="71"/>
                    <a:pt x="21" y="72"/>
                    <a:pt x="26" y="64"/>
                  </a:cubicBezTo>
                  <a:cubicBezTo>
                    <a:pt x="36" y="50"/>
                    <a:pt x="47" y="38"/>
                    <a:pt x="57" y="28"/>
                  </a:cubicBezTo>
                  <a:cubicBezTo>
                    <a:pt x="62" y="23"/>
                    <a:pt x="67" y="14"/>
                    <a:pt x="71" y="9"/>
                  </a:cubicBezTo>
                  <a:cubicBezTo>
                    <a:pt x="71" y="14"/>
                    <a:pt x="69" y="22"/>
                    <a:pt x="68" y="27"/>
                  </a:cubicBezTo>
                  <a:cubicBezTo>
                    <a:pt x="64" y="48"/>
                    <a:pt x="49" y="64"/>
                    <a:pt x="40" y="72"/>
                  </a:cubicBezTo>
                  <a:lnTo>
                    <a:pt x="2" y="101"/>
                  </a:lnTo>
                  <a:cubicBezTo>
                    <a:pt x="2" y="96"/>
                    <a:pt x="1" y="94"/>
                    <a:pt x="1" y="82"/>
                  </a:cubicBezTo>
                  <a:cubicBezTo>
                    <a:pt x="0" y="63"/>
                    <a:pt x="1" y="31"/>
                    <a:pt x="4" y="10"/>
                  </a:cubicBezTo>
                  <a:cubicBezTo>
                    <a:pt x="4" y="8"/>
                    <a:pt x="7" y="2"/>
                    <a:pt x="7" y="0"/>
                  </a:cubicBezTo>
                  <a:cubicBezTo>
                    <a:pt x="16" y="18"/>
                    <a:pt x="20" y="43"/>
                    <a:pt x="15" y="66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68"/>
            <p:cNvSpPr>
              <a:spLocks/>
            </p:cNvSpPr>
            <p:nvPr userDrawn="1"/>
          </p:nvSpPr>
          <p:spPr bwMode="auto">
            <a:xfrm>
              <a:off x="4153" y="1271"/>
              <a:ext cx="384" cy="696"/>
            </a:xfrm>
            <a:custGeom>
              <a:avLst/>
              <a:gdLst>
                <a:gd name="T0" fmla="*/ 9936 w 64"/>
                <a:gd name="T1" fmla="*/ 20304 h 116"/>
                <a:gd name="T2" fmla="*/ 9936 w 64"/>
                <a:gd name="T3" fmla="*/ 18144 h 116"/>
                <a:gd name="T4" fmla="*/ 10152 w 64"/>
                <a:gd name="T5" fmla="*/ 4104 h 116"/>
                <a:gd name="T6" fmla="*/ 9936 w 64"/>
                <a:gd name="T7" fmla="*/ 0 h 116"/>
                <a:gd name="T8" fmla="*/ 13176 w 64"/>
                <a:gd name="T9" fmla="*/ 7776 h 116"/>
                <a:gd name="T10" fmla="*/ 13608 w 64"/>
                <a:gd name="T11" fmla="*/ 14256 h 116"/>
                <a:gd name="T12" fmla="*/ 10152 w 64"/>
                <a:gd name="T13" fmla="*/ 25056 h 116"/>
                <a:gd name="T14" fmla="*/ 6912 w 64"/>
                <a:gd name="T15" fmla="*/ 20304 h 116"/>
                <a:gd name="T16" fmla="*/ 0 w 64"/>
                <a:gd name="T17" fmla="*/ 7992 h 116"/>
                <a:gd name="T18" fmla="*/ 4536 w 64"/>
                <a:gd name="T19" fmla="*/ 11664 h 116"/>
                <a:gd name="T20" fmla="*/ 7992 w 64"/>
                <a:gd name="T21" fmla="*/ 16200 h 116"/>
                <a:gd name="T22" fmla="*/ 9936 w 64"/>
                <a:gd name="T23" fmla="*/ 20304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116">
                  <a:moveTo>
                    <a:pt x="46" y="94"/>
                  </a:moveTo>
                  <a:cubicBezTo>
                    <a:pt x="46" y="88"/>
                    <a:pt x="46" y="88"/>
                    <a:pt x="46" y="84"/>
                  </a:cubicBezTo>
                  <a:cubicBezTo>
                    <a:pt x="44" y="64"/>
                    <a:pt x="45" y="37"/>
                    <a:pt x="47" y="19"/>
                  </a:cubicBezTo>
                  <a:cubicBezTo>
                    <a:pt x="48" y="13"/>
                    <a:pt x="47" y="4"/>
                    <a:pt x="46" y="0"/>
                  </a:cubicBezTo>
                  <a:cubicBezTo>
                    <a:pt x="52" y="0"/>
                    <a:pt x="59" y="27"/>
                    <a:pt x="61" y="36"/>
                  </a:cubicBezTo>
                  <a:cubicBezTo>
                    <a:pt x="62" y="45"/>
                    <a:pt x="64" y="56"/>
                    <a:pt x="63" y="66"/>
                  </a:cubicBezTo>
                  <a:cubicBezTo>
                    <a:pt x="61" y="84"/>
                    <a:pt x="53" y="104"/>
                    <a:pt x="47" y="116"/>
                  </a:cubicBezTo>
                  <a:cubicBezTo>
                    <a:pt x="43" y="110"/>
                    <a:pt x="37" y="100"/>
                    <a:pt x="32" y="94"/>
                  </a:cubicBezTo>
                  <a:cubicBezTo>
                    <a:pt x="21" y="79"/>
                    <a:pt x="10" y="58"/>
                    <a:pt x="0" y="37"/>
                  </a:cubicBezTo>
                  <a:cubicBezTo>
                    <a:pt x="6" y="37"/>
                    <a:pt x="15" y="50"/>
                    <a:pt x="21" y="54"/>
                  </a:cubicBezTo>
                  <a:cubicBezTo>
                    <a:pt x="26" y="58"/>
                    <a:pt x="33" y="66"/>
                    <a:pt x="37" y="75"/>
                  </a:cubicBezTo>
                  <a:cubicBezTo>
                    <a:pt x="37" y="74"/>
                    <a:pt x="41" y="85"/>
                    <a:pt x="46" y="94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69"/>
            <p:cNvSpPr>
              <a:spLocks/>
            </p:cNvSpPr>
            <p:nvPr userDrawn="1"/>
          </p:nvSpPr>
          <p:spPr bwMode="auto">
            <a:xfrm>
              <a:off x="3985" y="989"/>
              <a:ext cx="396" cy="552"/>
            </a:xfrm>
            <a:custGeom>
              <a:avLst/>
              <a:gdLst>
                <a:gd name="T0" fmla="*/ 7344 w 66"/>
                <a:gd name="T1" fmla="*/ 0 h 92"/>
                <a:gd name="T2" fmla="*/ 13392 w 66"/>
                <a:gd name="T3" fmla="*/ 19008 h 92"/>
                <a:gd name="T4" fmla="*/ 13176 w 66"/>
                <a:gd name="T5" fmla="*/ 19872 h 92"/>
                <a:gd name="T6" fmla="*/ 8208 w 66"/>
                <a:gd name="T7" fmla="*/ 15984 h 92"/>
                <a:gd name="T8" fmla="*/ 0 w 66"/>
                <a:gd name="T9" fmla="*/ 6264 h 92"/>
                <a:gd name="T10" fmla="*/ 2376 w 66"/>
                <a:gd name="T11" fmla="*/ 7776 h 92"/>
                <a:gd name="T12" fmla="*/ 7344 w 66"/>
                <a:gd name="T13" fmla="*/ 11232 h 92"/>
                <a:gd name="T14" fmla="*/ 11232 w 66"/>
                <a:gd name="T15" fmla="*/ 15552 h 92"/>
                <a:gd name="T16" fmla="*/ 7344 w 66"/>
                <a:gd name="T17" fmla="*/ 0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2">
                  <a:moveTo>
                    <a:pt x="34" y="0"/>
                  </a:moveTo>
                  <a:cubicBezTo>
                    <a:pt x="54" y="10"/>
                    <a:pt x="66" y="49"/>
                    <a:pt x="62" y="88"/>
                  </a:cubicBezTo>
                  <a:cubicBezTo>
                    <a:pt x="62" y="89"/>
                    <a:pt x="61" y="91"/>
                    <a:pt x="61" y="92"/>
                  </a:cubicBezTo>
                  <a:cubicBezTo>
                    <a:pt x="55" y="92"/>
                    <a:pt x="44" y="78"/>
                    <a:pt x="38" y="74"/>
                  </a:cubicBezTo>
                  <a:cubicBezTo>
                    <a:pt x="26" y="65"/>
                    <a:pt x="10" y="48"/>
                    <a:pt x="0" y="29"/>
                  </a:cubicBezTo>
                  <a:cubicBezTo>
                    <a:pt x="2" y="28"/>
                    <a:pt x="9" y="34"/>
                    <a:pt x="11" y="36"/>
                  </a:cubicBezTo>
                  <a:lnTo>
                    <a:pt x="34" y="52"/>
                  </a:lnTo>
                  <a:cubicBezTo>
                    <a:pt x="39" y="56"/>
                    <a:pt x="47" y="67"/>
                    <a:pt x="52" y="72"/>
                  </a:cubicBezTo>
                  <a:cubicBezTo>
                    <a:pt x="52" y="62"/>
                    <a:pt x="35" y="1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Freeform 70"/>
            <p:cNvSpPr>
              <a:spLocks/>
            </p:cNvSpPr>
            <p:nvPr userDrawn="1"/>
          </p:nvSpPr>
          <p:spPr bwMode="auto">
            <a:xfrm>
              <a:off x="3907" y="899"/>
              <a:ext cx="270" cy="288"/>
            </a:xfrm>
            <a:custGeom>
              <a:avLst/>
              <a:gdLst>
                <a:gd name="T0" fmla="*/ 8856 w 45"/>
                <a:gd name="T1" fmla="*/ 7992 h 48"/>
                <a:gd name="T2" fmla="*/ 9720 w 45"/>
                <a:gd name="T3" fmla="*/ 10368 h 48"/>
                <a:gd name="T4" fmla="*/ 0 w 45"/>
                <a:gd name="T5" fmla="*/ 432 h 48"/>
                <a:gd name="T6" fmla="*/ 1944 w 45"/>
                <a:gd name="T7" fmla="*/ 648 h 48"/>
                <a:gd name="T8" fmla="*/ 8856 w 45"/>
                <a:gd name="T9" fmla="*/ 799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8">
                  <a:moveTo>
                    <a:pt x="41" y="37"/>
                  </a:moveTo>
                  <a:cubicBezTo>
                    <a:pt x="43" y="39"/>
                    <a:pt x="44" y="44"/>
                    <a:pt x="45" y="48"/>
                  </a:cubicBezTo>
                  <a:cubicBezTo>
                    <a:pt x="32" y="30"/>
                    <a:pt x="13" y="27"/>
                    <a:pt x="0" y="2"/>
                  </a:cubicBezTo>
                  <a:cubicBezTo>
                    <a:pt x="1" y="0"/>
                    <a:pt x="5" y="1"/>
                    <a:pt x="9" y="3"/>
                  </a:cubicBezTo>
                  <a:cubicBezTo>
                    <a:pt x="16" y="7"/>
                    <a:pt x="32" y="18"/>
                    <a:pt x="41" y="3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" name="Freeform 71"/>
            <p:cNvSpPr>
              <a:spLocks/>
            </p:cNvSpPr>
            <p:nvPr userDrawn="1"/>
          </p:nvSpPr>
          <p:spPr bwMode="auto">
            <a:xfrm>
              <a:off x="1243" y="2465"/>
              <a:ext cx="594" cy="594"/>
            </a:xfrm>
            <a:custGeom>
              <a:avLst/>
              <a:gdLst>
                <a:gd name="T0" fmla="*/ 20304 w 99"/>
                <a:gd name="T1" fmla="*/ 15336 h 99"/>
                <a:gd name="T2" fmla="*/ 21384 w 99"/>
                <a:gd name="T3" fmla="*/ 21384 h 99"/>
                <a:gd name="T4" fmla="*/ 15336 w 99"/>
                <a:gd name="T5" fmla="*/ 19440 h 99"/>
                <a:gd name="T6" fmla="*/ 8856 w 99"/>
                <a:gd name="T7" fmla="*/ 17496 h 99"/>
                <a:gd name="T8" fmla="*/ 7128 w 99"/>
                <a:gd name="T9" fmla="*/ 15984 h 99"/>
                <a:gd name="T10" fmla="*/ 1944 w 99"/>
                <a:gd name="T11" fmla="*/ 8856 h 99"/>
                <a:gd name="T12" fmla="*/ 0 w 99"/>
                <a:gd name="T13" fmla="*/ 3024 h 99"/>
                <a:gd name="T14" fmla="*/ 4968 w 99"/>
                <a:gd name="T15" fmla="*/ 8208 h 99"/>
                <a:gd name="T16" fmla="*/ 12960 w 99"/>
                <a:gd name="T17" fmla="*/ 14256 h 99"/>
                <a:gd name="T18" fmla="*/ 17496 w 99"/>
                <a:gd name="T19" fmla="*/ 17712 h 99"/>
                <a:gd name="T20" fmla="*/ 14472 w 99"/>
                <a:gd name="T21" fmla="*/ 11448 h 99"/>
                <a:gd name="T22" fmla="*/ 13824 w 99"/>
                <a:gd name="T23" fmla="*/ 6048 h 99"/>
                <a:gd name="T24" fmla="*/ 14472 w 99"/>
                <a:gd name="T25" fmla="*/ 0 h 99"/>
                <a:gd name="T26" fmla="*/ 19656 w 99"/>
                <a:gd name="T27" fmla="*/ 12528 h 99"/>
                <a:gd name="T28" fmla="*/ 20304 w 99"/>
                <a:gd name="T29" fmla="*/ 15336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9" h="99">
                  <a:moveTo>
                    <a:pt x="94" y="71"/>
                  </a:moveTo>
                  <a:cubicBezTo>
                    <a:pt x="94" y="79"/>
                    <a:pt x="96" y="93"/>
                    <a:pt x="99" y="99"/>
                  </a:cubicBezTo>
                  <a:cubicBezTo>
                    <a:pt x="91" y="99"/>
                    <a:pt x="78" y="93"/>
                    <a:pt x="71" y="90"/>
                  </a:cubicBezTo>
                  <a:cubicBezTo>
                    <a:pt x="61" y="85"/>
                    <a:pt x="51" y="88"/>
                    <a:pt x="41" y="81"/>
                  </a:cubicBezTo>
                  <a:cubicBezTo>
                    <a:pt x="39" y="79"/>
                    <a:pt x="35" y="76"/>
                    <a:pt x="33" y="74"/>
                  </a:cubicBezTo>
                  <a:cubicBezTo>
                    <a:pt x="24" y="68"/>
                    <a:pt x="15" y="53"/>
                    <a:pt x="9" y="41"/>
                  </a:cubicBezTo>
                  <a:cubicBezTo>
                    <a:pt x="5" y="34"/>
                    <a:pt x="0" y="23"/>
                    <a:pt x="0" y="14"/>
                  </a:cubicBezTo>
                  <a:cubicBezTo>
                    <a:pt x="7" y="22"/>
                    <a:pt x="16" y="33"/>
                    <a:pt x="23" y="38"/>
                  </a:cubicBezTo>
                  <a:lnTo>
                    <a:pt x="60" y="66"/>
                  </a:lnTo>
                  <a:cubicBezTo>
                    <a:pt x="79" y="80"/>
                    <a:pt x="82" y="83"/>
                    <a:pt x="81" y="82"/>
                  </a:cubicBezTo>
                  <a:cubicBezTo>
                    <a:pt x="80" y="81"/>
                    <a:pt x="75" y="73"/>
                    <a:pt x="67" y="53"/>
                  </a:cubicBezTo>
                  <a:cubicBezTo>
                    <a:pt x="65" y="48"/>
                    <a:pt x="65" y="34"/>
                    <a:pt x="64" y="28"/>
                  </a:cubicBezTo>
                  <a:cubicBezTo>
                    <a:pt x="66" y="21"/>
                    <a:pt x="65" y="8"/>
                    <a:pt x="67" y="0"/>
                  </a:cubicBezTo>
                  <a:cubicBezTo>
                    <a:pt x="76" y="18"/>
                    <a:pt x="87" y="34"/>
                    <a:pt x="91" y="58"/>
                  </a:cubicBezTo>
                  <a:cubicBezTo>
                    <a:pt x="92" y="62"/>
                    <a:pt x="93" y="67"/>
                    <a:pt x="94" y="71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Freeform 72"/>
            <p:cNvSpPr>
              <a:spLocks/>
            </p:cNvSpPr>
            <p:nvPr userDrawn="1"/>
          </p:nvSpPr>
          <p:spPr bwMode="auto">
            <a:xfrm>
              <a:off x="1477" y="2813"/>
              <a:ext cx="756" cy="528"/>
            </a:xfrm>
            <a:custGeom>
              <a:avLst/>
              <a:gdLst>
                <a:gd name="T0" fmla="*/ 15984 w 126"/>
                <a:gd name="T1" fmla="*/ 6264 h 88"/>
                <a:gd name="T2" fmla="*/ 14472 w 126"/>
                <a:gd name="T3" fmla="*/ 432 h 88"/>
                <a:gd name="T4" fmla="*/ 15336 w 126"/>
                <a:gd name="T5" fmla="*/ 432 h 88"/>
                <a:gd name="T6" fmla="*/ 23112 w 126"/>
                <a:gd name="T7" fmla="*/ 10800 h 88"/>
                <a:gd name="T8" fmla="*/ 27216 w 126"/>
                <a:gd name="T9" fmla="*/ 15984 h 88"/>
                <a:gd name="T10" fmla="*/ 10368 w 126"/>
                <a:gd name="T11" fmla="*/ 16200 h 88"/>
                <a:gd name="T12" fmla="*/ 0 w 126"/>
                <a:gd name="T13" fmla="*/ 8208 h 88"/>
                <a:gd name="T14" fmla="*/ 4968 w 126"/>
                <a:gd name="T15" fmla="*/ 10368 h 88"/>
                <a:gd name="T16" fmla="*/ 15984 w 126"/>
                <a:gd name="T17" fmla="*/ 13824 h 88"/>
                <a:gd name="T18" fmla="*/ 21600 w 126"/>
                <a:gd name="T19" fmla="*/ 14688 h 88"/>
                <a:gd name="T20" fmla="*/ 18360 w 126"/>
                <a:gd name="T21" fmla="*/ 11448 h 88"/>
                <a:gd name="T22" fmla="*/ 15984 w 126"/>
                <a:gd name="T23" fmla="*/ 6264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88">
                  <a:moveTo>
                    <a:pt x="74" y="29"/>
                  </a:moveTo>
                  <a:cubicBezTo>
                    <a:pt x="71" y="22"/>
                    <a:pt x="68" y="10"/>
                    <a:pt x="67" y="2"/>
                  </a:cubicBezTo>
                  <a:cubicBezTo>
                    <a:pt x="69" y="0"/>
                    <a:pt x="70" y="2"/>
                    <a:pt x="71" y="2"/>
                  </a:cubicBezTo>
                  <a:cubicBezTo>
                    <a:pt x="83" y="12"/>
                    <a:pt x="98" y="31"/>
                    <a:pt x="107" y="50"/>
                  </a:cubicBezTo>
                  <a:cubicBezTo>
                    <a:pt x="112" y="59"/>
                    <a:pt x="120" y="74"/>
                    <a:pt x="126" y="74"/>
                  </a:cubicBezTo>
                  <a:cubicBezTo>
                    <a:pt x="100" y="74"/>
                    <a:pt x="74" y="88"/>
                    <a:pt x="48" y="75"/>
                  </a:cubicBezTo>
                  <a:cubicBezTo>
                    <a:pt x="31" y="68"/>
                    <a:pt x="16" y="54"/>
                    <a:pt x="0" y="38"/>
                  </a:cubicBezTo>
                  <a:cubicBezTo>
                    <a:pt x="6" y="38"/>
                    <a:pt x="17" y="45"/>
                    <a:pt x="23" y="48"/>
                  </a:cubicBezTo>
                  <a:cubicBezTo>
                    <a:pt x="45" y="58"/>
                    <a:pt x="52" y="60"/>
                    <a:pt x="74" y="64"/>
                  </a:cubicBezTo>
                  <a:cubicBezTo>
                    <a:pt x="80" y="65"/>
                    <a:pt x="96" y="68"/>
                    <a:pt x="100" y="68"/>
                  </a:cubicBezTo>
                  <a:cubicBezTo>
                    <a:pt x="95" y="63"/>
                    <a:pt x="97" y="63"/>
                    <a:pt x="85" y="53"/>
                  </a:cubicBezTo>
                  <a:cubicBezTo>
                    <a:pt x="85" y="53"/>
                    <a:pt x="80" y="47"/>
                    <a:pt x="74" y="29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73"/>
            <p:cNvSpPr>
              <a:spLocks/>
            </p:cNvSpPr>
            <p:nvPr userDrawn="1"/>
          </p:nvSpPr>
          <p:spPr bwMode="auto">
            <a:xfrm>
              <a:off x="1771" y="3305"/>
              <a:ext cx="2130" cy="390"/>
            </a:xfrm>
            <a:custGeom>
              <a:avLst/>
              <a:gdLst>
                <a:gd name="T0" fmla="*/ 28944 w 355"/>
                <a:gd name="T1" fmla="*/ 3456 h 65"/>
                <a:gd name="T2" fmla="*/ 20088 w 355"/>
                <a:gd name="T3" fmla="*/ 6264 h 65"/>
                <a:gd name="T4" fmla="*/ 12096 w 355"/>
                <a:gd name="T5" fmla="*/ 6696 h 65"/>
                <a:gd name="T6" fmla="*/ 0 w 355"/>
                <a:gd name="T7" fmla="*/ 3240 h 65"/>
                <a:gd name="T8" fmla="*/ 9720 w 355"/>
                <a:gd name="T9" fmla="*/ 3024 h 65"/>
                <a:gd name="T10" fmla="*/ 19008 w 355"/>
                <a:gd name="T11" fmla="*/ 864 h 65"/>
                <a:gd name="T12" fmla="*/ 25272 w 355"/>
                <a:gd name="T13" fmla="*/ 432 h 65"/>
                <a:gd name="T14" fmla="*/ 43632 w 355"/>
                <a:gd name="T15" fmla="*/ 1296 h 65"/>
                <a:gd name="T16" fmla="*/ 53136 w 355"/>
                <a:gd name="T17" fmla="*/ 1296 h 65"/>
                <a:gd name="T18" fmla="*/ 76680 w 355"/>
                <a:gd name="T19" fmla="*/ 5616 h 65"/>
                <a:gd name="T20" fmla="*/ 68472 w 355"/>
                <a:gd name="T21" fmla="*/ 7992 h 65"/>
                <a:gd name="T22" fmla="*/ 63072 w 355"/>
                <a:gd name="T23" fmla="*/ 7776 h 65"/>
                <a:gd name="T24" fmla="*/ 54864 w 355"/>
                <a:gd name="T25" fmla="*/ 6264 h 65"/>
                <a:gd name="T26" fmla="*/ 46440 w 355"/>
                <a:gd name="T27" fmla="*/ 3024 h 65"/>
                <a:gd name="T28" fmla="*/ 41904 w 355"/>
                <a:gd name="T29" fmla="*/ 3240 h 65"/>
                <a:gd name="T30" fmla="*/ 46440 w 355"/>
                <a:gd name="T31" fmla="*/ 6264 h 65"/>
                <a:gd name="T32" fmla="*/ 51624 w 355"/>
                <a:gd name="T33" fmla="*/ 10152 h 65"/>
                <a:gd name="T34" fmla="*/ 54000 w 355"/>
                <a:gd name="T35" fmla="*/ 12960 h 65"/>
                <a:gd name="T36" fmla="*/ 52056 w 355"/>
                <a:gd name="T37" fmla="*/ 14040 h 65"/>
                <a:gd name="T38" fmla="*/ 46224 w 355"/>
                <a:gd name="T39" fmla="*/ 7992 h 65"/>
                <a:gd name="T40" fmla="*/ 36720 w 355"/>
                <a:gd name="T41" fmla="*/ 4104 h 65"/>
                <a:gd name="T42" fmla="*/ 25056 w 355"/>
                <a:gd name="T43" fmla="*/ 13176 h 65"/>
                <a:gd name="T44" fmla="*/ 23112 w 355"/>
                <a:gd name="T45" fmla="*/ 12096 h 65"/>
                <a:gd name="T46" fmla="*/ 25488 w 355"/>
                <a:gd name="T47" fmla="*/ 9720 h 65"/>
                <a:gd name="T48" fmla="*/ 33264 w 355"/>
                <a:gd name="T49" fmla="*/ 4536 h 65"/>
                <a:gd name="T50" fmla="*/ 34992 w 355"/>
                <a:gd name="T51" fmla="*/ 3456 h 65"/>
                <a:gd name="T52" fmla="*/ 31104 w 355"/>
                <a:gd name="T53" fmla="*/ 2808 h 65"/>
                <a:gd name="T54" fmla="*/ 28944 w 355"/>
                <a:gd name="T55" fmla="*/ 3456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55" h="65">
                  <a:moveTo>
                    <a:pt x="134" y="16"/>
                  </a:moveTo>
                  <a:cubicBezTo>
                    <a:pt x="121" y="19"/>
                    <a:pt x="105" y="24"/>
                    <a:pt x="93" y="29"/>
                  </a:cubicBezTo>
                  <a:cubicBezTo>
                    <a:pt x="82" y="34"/>
                    <a:pt x="68" y="31"/>
                    <a:pt x="56" y="31"/>
                  </a:cubicBezTo>
                  <a:cubicBezTo>
                    <a:pt x="37" y="31"/>
                    <a:pt x="19" y="24"/>
                    <a:pt x="0" y="15"/>
                  </a:cubicBezTo>
                  <a:cubicBezTo>
                    <a:pt x="15" y="15"/>
                    <a:pt x="31" y="15"/>
                    <a:pt x="45" y="14"/>
                  </a:cubicBezTo>
                  <a:cubicBezTo>
                    <a:pt x="60" y="13"/>
                    <a:pt x="73" y="6"/>
                    <a:pt x="88" y="4"/>
                  </a:cubicBezTo>
                  <a:cubicBezTo>
                    <a:pt x="96" y="2"/>
                    <a:pt x="107" y="2"/>
                    <a:pt x="117" y="2"/>
                  </a:cubicBezTo>
                  <a:cubicBezTo>
                    <a:pt x="145" y="2"/>
                    <a:pt x="175" y="19"/>
                    <a:pt x="202" y="6"/>
                  </a:cubicBezTo>
                  <a:cubicBezTo>
                    <a:pt x="215" y="0"/>
                    <a:pt x="233" y="6"/>
                    <a:pt x="246" y="6"/>
                  </a:cubicBezTo>
                  <a:cubicBezTo>
                    <a:pt x="283" y="6"/>
                    <a:pt x="318" y="26"/>
                    <a:pt x="355" y="26"/>
                  </a:cubicBezTo>
                  <a:cubicBezTo>
                    <a:pt x="344" y="36"/>
                    <a:pt x="329" y="32"/>
                    <a:pt x="317" y="37"/>
                  </a:cubicBezTo>
                  <a:cubicBezTo>
                    <a:pt x="311" y="40"/>
                    <a:pt x="298" y="38"/>
                    <a:pt x="292" y="36"/>
                  </a:cubicBezTo>
                  <a:cubicBezTo>
                    <a:pt x="278" y="33"/>
                    <a:pt x="266" y="34"/>
                    <a:pt x="254" y="29"/>
                  </a:cubicBezTo>
                  <a:lnTo>
                    <a:pt x="215" y="14"/>
                  </a:lnTo>
                  <a:cubicBezTo>
                    <a:pt x="209" y="11"/>
                    <a:pt x="200" y="12"/>
                    <a:pt x="194" y="15"/>
                  </a:cubicBezTo>
                  <a:cubicBezTo>
                    <a:pt x="198" y="24"/>
                    <a:pt x="209" y="26"/>
                    <a:pt x="215" y="29"/>
                  </a:cubicBezTo>
                  <a:lnTo>
                    <a:pt x="239" y="47"/>
                  </a:lnTo>
                  <a:cubicBezTo>
                    <a:pt x="243" y="49"/>
                    <a:pt x="248" y="56"/>
                    <a:pt x="250" y="60"/>
                  </a:cubicBezTo>
                  <a:cubicBezTo>
                    <a:pt x="248" y="60"/>
                    <a:pt x="243" y="64"/>
                    <a:pt x="241" y="65"/>
                  </a:cubicBezTo>
                  <a:cubicBezTo>
                    <a:pt x="235" y="54"/>
                    <a:pt x="221" y="42"/>
                    <a:pt x="214" y="37"/>
                  </a:cubicBezTo>
                  <a:cubicBezTo>
                    <a:pt x="201" y="29"/>
                    <a:pt x="185" y="12"/>
                    <a:pt x="170" y="19"/>
                  </a:cubicBezTo>
                  <a:cubicBezTo>
                    <a:pt x="152" y="27"/>
                    <a:pt x="133" y="44"/>
                    <a:pt x="116" y="61"/>
                  </a:cubicBezTo>
                  <a:cubicBezTo>
                    <a:pt x="114" y="60"/>
                    <a:pt x="110" y="56"/>
                    <a:pt x="107" y="56"/>
                  </a:cubicBezTo>
                  <a:cubicBezTo>
                    <a:pt x="109" y="50"/>
                    <a:pt x="115" y="47"/>
                    <a:pt x="118" y="45"/>
                  </a:cubicBezTo>
                  <a:lnTo>
                    <a:pt x="154" y="21"/>
                  </a:lnTo>
                  <a:cubicBezTo>
                    <a:pt x="156" y="20"/>
                    <a:pt x="160" y="19"/>
                    <a:pt x="162" y="16"/>
                  </a:cubicBezTo>
                  <a:cubicBezTo>
                    <a:pt x="161" y="11"/>
                    <a:pt x="148" y="12"/>
                    <a:pt x="144" y="13"/>
                  </a:cubicBezTo>
                  <a:lnTo>
                    <a:pt x="134" y="16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Freeform 74"/>
            <p:cNvSpPr>
              <a:spLocks/>
            </p:cNvSpPr>
            <p:nvPr userDrawn="1"/>
          </p:nvSpPr>
          <p:spPr bwMode="auto">
            <a:xfrm>
              <a:off x="3487" y="2861"/>
              <a:ext cx="684" cy="492"/>
            </a:xfrm>
            <a:custGeom>
              <a:avLst/>
              <a:gdLst>
                <a:gd name="T0" fmla="*/ 7128 w 114"/>
                <a:gd name="T1" fmla="*/ 11880 h 82"/>
                <a:gd name="T2" fmla="*/ 3024 w 114"/>
                <a:gd name="T3" fmla="*/ 14904 h 82"/>
                <a:gd name="T4" fmla="*/ 11880 w 114"/>
                <a:gd name="T5" fmla="*/ 12960 h 82"/>
                <a:gd name="T6" fmla="*/ 22248 w 114"/>
                <a:gd name="T7" fmla="*/ 11448 h 82"/>
                <a:gd name="T8" fmla="*/ 24624 w 114"/>
                <a:gd name="T9" fmla="*/ 10800 h 82"/>
                <a:gd name="T10" fmla="*/ 23328 w 114"/>
                <a:gd name="T11" fmla="*/ 12096 h 82"/>
                <a:gd name="T12" fmla="*/ 9936 w 114"/>
                <a:gd name="T13" fmla="*/ 17496 h 82"/>
                <a:gd name="T14" fmla="*/ 1296 w 114"/>
                <a:gd name="T15" fmla="*/ 15984 h 82"/>
                <a:gd name="T16" fmla="*/ 0 w 114"/>
                <a:gd name="T17" fmla="*/ 15552 h 82"/>
                <a:gd name="T18" fmla="*/ 3456 w 114"/>
                <a:gd name="T19" fmla="*/ 11448 h 82"/>
                <a:gd name="T20" fmla="*/ 12744 w 114"/>
                <a:gd name="T21" fmla="*/ 0 h 82"/>
                <a:gd name="T22" fmla="*/ 11016 w 114"/>
                <a:gd name="T23" fmla="*/ 6480 h 82"/>
                <a:gd name="T24" fmla="*/ 7128 w 114"/>
                <a:gd name="T25" fmla="*/ 1188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82">
                  <a:moveTo>
                    <a:pt x="33" y="55"/>
                  </a:moveTo>
                  <a:cubicBezTo>
                    <a:pt x="26" y="57"/>
                    <a:pt x="20" y="63"/>
                    <a:pt x="14" y="69"/>
                  </a:cubicBezTo>
                  <a:cubicBezTo>
                    <a:pt x="27" y="72"/>
                    <a:pt x="44" y="64"/>
                    <a:pt x="55" y="60"/>
                  </a:cubicBezTo>
                  <a:cubicBezTo>
                    <a:pt x="70" y="54"/>
                    <a:pt x="88" y="59"/>
                    <a:pt x="103" y="53"/>
                  </a:cubicBezTo>
                  <a:cubicBezTo>
                    <a:pt x="106" y="51"/>
                    <a:pt x="111" y="50"/>
                    <a:pt x="114" y="50"/>
                  </a:cubicBezTo>
                  <a:cubicBezTo>
                    <a:pt x="112" y="54"/>
                    <a:pt x="110" y="55"/>
                    <a:pt x="108" y="56"/>
                  </a:cubicBezTo>
                  <a:cubicBezTo>
                    <a:pt x="73" y="82"/>
                    <a:pt x="77" y="80"/>
                    <a:pt x="46" y="81"/>
                  </a:cubicBezTo>
                  <a:cubicBezTo>
                    <a:pt x="34" y="82"/>
                    <a:pt x="17" y="79"/>
                    <a:pt x="6" y="74"/>
                  </a:cubicBezTo>
                  <a:cubicBezTo>
                    <a:pt x="4" y="74"/>
                    <a:pt x="1" y="74"/>
                    <a:pt x="0" y="72"/>
                  </a:cubicBezTo>
                  <a:cubicBezTo>
                    <a:pt x="4" y="65"/>
                    <a:pt x="11" y="61"/>
                    <a:pt x="16" y="53"/>
                  </a:cubicBezTo>
                  <a:cubicBezTo>
                    <a:pt x="27" y="30"/>
                    <a:pt x="44" y="14"/>
                    <a:pt x="59" y="0"/>
                  </a:cubicBezTo>
                  <a:cubicBezTo>
                    <a:pt x="60" y="5"/>
                    <a:pt x="53" y="26"/>
                    <a:pt x="51" y="30"/>
                  </a:cubicBezTo>
                  <a:cubicBezTo>
                    <a:pt x="47" y="40"/>
                    <a:pt x="39" y="49"/>
                    <a:pt x="33" y="5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75"/>
            <p:cNvSpPr>
              <a:spLocks/>
            </p:cNvSpPr>
            <p:nvPr userDrawn="1"/>
          </p:nvSpPr>
          <p:spPr bwMode="auto">
            <a:xfrm>
              <a:off x="3871" y="2549"/>
              <a:ext cx="606" cy="588"/>
            </a:xfrm>
            <a:custGeom>
              <a:avLst/>
              <a:gdLst>
                <a:gd name="T0" fmla="*/ 5184 w 101"/>
                <a:gd name="T1" fmla="*/ 14472 h 98"/>
                <a:gd name="T2" fmla="*/ 3024 w 101"/>
                <a:gd name="T3" fmla="*/ 18576 h 98"/>
                <a:gd name="T4" fmla="*/ 11016 w 101"/>
                <a:gd name="T5" fmla="*/ 12528 h 98"/>
                <a:gd name="T6" fmla="*/ 21168 w 101"/>
                <a:gd name="T7" fmla="*/ 4968 h 98"/>
                <a:gd name="T8" fmla="*/ 21816 w 101"/>
                <a:gd name="T9" fmla="*/ 4536 h 98"/>
                <a:gd name="T10" fmla="*/ 18144 w 101"/>
                <a:gd name="T11" fmla="*/ 11448 h 98"/>
                <a:gd name="T12" fmla="*/ 14904 w 101"/>
                <a:gd name="T13" fmla="*/ 14688 h 98"/>
                <a:gd name="T14" fmla="*/ 7992 w 101"/>
                <a:gd name="T15" fmla="*/ 19224 h 98"/>
                <a:gd name="T16" fmla="*/ 1728 w 101"/>
                <a:gd name="T17" fmla="*/ 20952 h 98"/>
                <a:gd name="T18" fmla="*/ 0 w 101"/>
                <a:gd name="T19" fmla="*/ 20952 h 98"/>
                <a:gd name="T20" fmla="*/ 1296 w 101"/>
                <a:gd name="T21" fmla="*/ 14688 h 98"/>
                <a:gd name="T22" fmla="*/ 5400 w 101"/>
                <a:gd name="T23" fmla="*/ 4536 h 98"/>
                <a:gd name="T24" fmla="*/ 7992 w 101"/>
                <a:gd name="T25" fmla="*/ 0 h 98"/>
                <a:gd name="T26" fmla="*/ 5184 w 101"/>
                <a:gd name="T27" fmla="*/ 14472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98">
                  <a:moveTo>
                    <a:pt x="24" y="67"/>
                  </a:moveTo>
                  <a:cubicBezTo>
                    <a:pt x="19" y="75"/>
                    <a:pt x="22" y="73"/>
                    <a:pt x="14" y="86"/>
                  </a:cubicBezTo>
                  <a:cubicBezTo>
                    <a:pt x="34" y="73"/>
                    <a:pt x="35" y="70"/>
                    <a:pt x="51" y="58"/>
                  </a:cubicBezTo>
                  <a:lnTo>
                    <a:pt x="98" y="23"/>
                  </a:lnTo>
                  <a:cubicBezTo>
                    <a:pt x="99" y="23"/>
                    <a:pt x="99" y="21"/>
                    <a:pt x="101" y="21"/>
                  </a:cubicBezTo>
                  <a:cubicBezTo>
                    <a:pt x="101" y="31"/>
                    <a:pt x="88" y="47"/>
                    <a:pt x="84" y="53"/>
                  </a:cubicBezTo>
                  <a:cubicBezTo>
                    <a:pt x="80" y="59"/>
                    <a:pt x="74" y="66"/>
                    <a:pt x="69" y="68"/>
                  </a:cubicBezTo>
                  <a:cubicBezTo>
                    <a:pt x="58" y="75"/>
                    <a:pt x="48" y="84"/>
                    <a:pt x="37" y="89"/>
                  </a:cubicBezTo>
                  <a:cubicBezTo>
                    <a:pt x="28" y="93"/>
                    <a:pt x="17" y="93"/>
                    <a:pt x="8" y="97"/>
                  </a:cubicBezTo>
                  <a:cubicBezTo>
                    <a:pt x="7" y="97"/>
                    <a:pt x="2" y="98"/>
                    <a:pt x="0" y="97"/>
                  </a:cubicBezTo>
                  <a:cubicBezTo>
                    <a:pt x="4" y="89"/>
                    <a:pt x="4" y="78"/>
                    <a:pt x="6" y="68"/>
                  </a:cubicBezTo>
                  <a:cubicBezTo>
                    <a:pt x="9" y="49"/>
                    <a:pt x="18" y="34"/>
                    <a:pt x="25" y="21"/>
                  </a:cubicBezTo>
                  <a:cubicBezTo>
                    <a:pt x="27" y="16"/>
                    <a:pt x="34" y="0"/>
                    <a:pt x="37" y="0"/>
                  </a:cubicBezTo>
                  <a:cubicBezTo>
                    <a:pt x="43" y="23"/>
                    <a:pt x="31" y="52"/>
                    <a:pt x="24" y="6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Freeform 76"/>
            <p:cNvSpPr>
              <a:spLocks/>
            </p:cNvSpPr>
            <p:nvPr userDrawn="1"/>
          </p:nvSpPr>
          <p:spPr bwMode="auto">
            <a:xfrm>
              <a:off x="4249" y="1709"/>
              <a:ext cx="408" cy="660"/>
            </a:xfrm>
            <a:custGeom>
              <a:avLst/>
              <a:gdLst>
                <a:gd name="T0" fmla="*/ 6480 w 68"/>
                <a:gd name="T1" fmla="*/ 20088 h 110"/>
                <a:gd name="T2" fmla="*/ 6912 w 68"/>
                <a:gd name="T3" fmla="*/ 17712 h 110"/>
                <a:gd name="T4" fmla="*/ 11232 w 68"/>
                <a:gd name="T5" fmla="*/ 5616 h 110"/>
                <a:gd name="T6" fmla="*/ 13608 w 68"/>
                <a:gd name="T7" fmla="*/ 0 h 110"/>
                <a:gd name="T8" fmla="*/ 13176 w 68"/>
                <a:gd name="T9" fmla="*/ 9288 h 110"/>
                <a:gd name="T10" fmla="*/ 8208 w 68"/>
                <a:gd name="T11" fmla="*/ 19656 h 110"/>
                <a:gd name="T12" fmla="*/ 4968 w 68"/>
                <a:gd name="T13" fmla="*/ 23760 h 110"/>
                <a:gd name="T14" fmla="*/ 1728 w 68"/>
                <a:gd name="T15" fmla="*/ 15336 h 110"/>
                <a:gd name="T16" fmla="*/ 0 w 68"/>
                <a:gd name="T17" fmla="*/ 6048 h 110"/>
                <a:gd name="T18" fmla="*/ 216 w 68"/>
                <a:gd name="T19" fmla="*/ 4968 h 110"/>
                <a:gd name="T20" fmla="*/ 5616 w 68"/>
                <a:gd name="T21" fmla="*/ 16632 h 110"/>
                <a:gd name="T22" fmla="*/ 6480 w 68"/>
                <a:gd name="T23" fmla="*/ 20088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110">
                  <a:moveTo>
                    <a:pt x="30" y="93"/>
                  </a:moveTo>
                  <a:cubicBezTo>
                    <a:pt x="31" y="88"/>
                    <a:pt x="32" y="86"/>
                    <a:pt x="32" y="82"/>
                  </a:cubicBezTo>
                  <a:cubicBezTo>
                    <a:pt x="36" y="58"/>
                    <a:pt x="43" y="43"/>
                    <a:pt x="52" y="26"/>
                  </a:cubicBezTo>
                  <a:cubicBezTo>
                    <a:pt x="56" y="18"/>
                    <a:pt x="60" y="8"/>
                    <a:pt x="63" y="0"/>
                  </a:cubicBezTo>
                  <a:cubicBezTo>
                    <a:pt x="68" y="8"/>
                    <a:pt x="63" y="34"/>
                    <a:pt x="61" y="43"/>
                  </a:cubicBezTo>
                  <a:cubicBezTo>
                    <a:pt x="57" y="65"/>
                    <a:pt x="46" y="77"/>
                    <a:pt x="38" y="91"/>
                  </a:cubicBezTo>
                  <a:cubicBezTo>
                    <a:pt x="35" y="96"/>
                    <a:pt x="26" y="110"/>
                    <a:pt x="23" y="110"/>
                  </a:cubicBezTo>
                  <a:cubicBezTo>
                    <a:pt x="18" y="100"/>
                    <a:pt x="14" y="83"/>
                    <a:pt x="8" y="71"/>
                  </a:cubicBezTo>
                  <a:cubicBezTo>
                    <a:pt x="2" y="59"/>
                    <a:pt x="3" y="42"/>
                    <a:pt x="0" y="28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11" y="36"/>
                    <a:pt x="22" y="54"/>
                    <a:pt x="26" y="77"/>
                  </a:cubicBezTo>
                  <a:cubicBezTo>
                    <a:pt x="27" y="83"/>
                    <a:pt x="28" y="86"/>
                    <a:pt x="30" y="93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Freeform 77"/>
            <p:cNvSpPr>
              <a:spLocks noEditPoints="1"/>
            </p:cNvSpPr>
            <p:nvPr userDrawn="1"/>
          </p:nvSpPr>
          <p:spPr bwMode="auto">
            <a:xfrm>
              <a:off x="1669" y="623"/>
              <a:ext cx="2304" cy="2772"/>
            </a:xfrm>
            <a:custGeom>
              <a:avLst/>
              <a:gdLst>
                <a:gd name="T0" fmla="*/ 17928 w 384"/>
                <a:gd name="T1" fmla="*/ 43632 h 462"/>
                <a:gd name="T2" fmla="*/ 26352 w 384"/>
                <a:gd name="T3" fmla="*/ 31104 h 462"/>
                <a:gd name="T4" fmla="*/ 46872 w 384"/>
                <a:gd name="T5" fmla="*/ 3240 h 462"/>
                <a:gd name="T6" fmla="*/ 60696 w 384"/>
                <a:gd name="T7" fmla="*/ 36504 h 462"/>
                <a:gd name="T8" fmla="*/ 63720 w 384"/>
                <a:gd name="T9" fmla="*/ 59616 h 462"/>
                <a:gd name="T10" fmla="*/ 57456 w 384"/>
                <a:gd name="T11" fmla="*/ 72360 h 462"/>
                <a:gd name="T12" fmla="*/ 45792 w 384"/>
                <a:gd name="T13" fmla="*/ 77328 h 462"/>
                <a:gd name="T14" fmla="*/ 43200 w 384"/>
                <a:gd name="T15" fmla="*/ 80784 h 462"/>
                <a:gd name="T16" fmla="*/ 55944 w 384"/>
                <a:gd name="T17" fmla="*/ 66528 h 462"/>
                <a:gd name="T18" fmla="*/ 46656 w 384"/>
                <a:gd name="T19" fmla="*/ 75816 h 462"/>
                <a:gd name="T20" fmla="*/ 61344 w 384"/>
                <a:gd name="T21" fmla="*/ 63288 h 462"/>
                <a:gd name="T22" fmla="*/ 59832 w 384"/>
                <a:gd name="T23" fmla="*/ 56160 h 462"/>
                <a:gd name="T24" fmla="*/ 34560 w 384"/>
                <a:gd name="T25" fmla="*/ 61128 h 462"/>
                <a:gd name="T26" fmla="*/ 38016 w 384"/>
                <a:gd name="T27" fmla="*/ 67824 h 462"/>
                <a:gd name="T28" fmla="*/ 40824 w 384"/>
                <a:gd name="T29" fmla="*/ 71712 h 462"/>
                <a:gd name="T30" fmla="*/ 42984 w 384"/>
                <a:gd name="T31" fmla="*/ 78192 h 462"/>
                <a:gd name="T32" fmla="*/ 28512 w 384"/>
                <a:gd name="T33" fmla="*/ 59400 h 462"/>
                <a:gd name="T34" fmla="*/ 30240 w 384"/>
                <a:gd name="T35" fmla="*/ 52056 h 462"/>
                <a:gd name="T36" fmla="*/ 29808 w 384"/>
                <a:gd name="T37" fmla="*/ 28728 h 462"/>
                <a:gd name="T38" fmla="*/ 30672 w 384"/>
                <a:gd name="T39" fmla="*/ 33264 h 462"/>
                <a:gd name="T40" fmla="*/ 53136 w 384"/>
                <a:gd name="T41" fmla="*/ 3672 h 462"/>
                <a:gd name="T42" fmla="*/ 48384 w 384"/>
                <a:gd name="T43" fmla="*/ 34776 h 462"/>
                <a:gd name="T44" fmla="*/ 47952 w 384"/>
                <a:gd name="T45" fmla="*/ 5616 h 462"/>
                <a:gd name="T46" fmla="*/ 44064 w 384"/>
                <a:gd name="T47" fmla="*/ 73224 h 462"/>
                <a:gd name="T48" fmla="*/ 42120 w 384"/>
                <a:gd name="T49" fmla="*/ 70416 h 462"/>
                <a:gd name="T50" fmla="*/ 38664 w 384"/>
                <a:gd name="T51" fmla="*/ 65232 h 462"/>
                <a:gd name="T52" fmla="*/ 36720 w 384"/>
                <a:gd name="T53" fmla="*/ 61560 h 462"/>
                <a:gd name="T54" fmla="*/ 49464 w 384"/>
                <a:gd name="T55" fmla="*/ 66744 h 462"/>
                <a:gd name="T56" fmla="*/ 55512 w 384"/>
                <a:gd name="T57" fmla="*/ 63504 h 462"/>
                <a:gd name="T58" fmla="*/ 51408 w 384"/>
                <a:gd name="T59" fmla="*/ 62208 h 462"/>
                <a:gd name="T60" fmla="*/ 25056 w 384"/>
                <a:gd name="T61" fmla="*/ 59184 h 462"/>
                <a:gd name="T62" fmla="*/ 20952 w 384"/>
                <a:gd name="T63" fmla="*/ 44280 h 462"/>
                <a:gd name="T64" fmla="*/ 23760 w 384"/>
                <a:gd name="T65" fmla="*/ 45576 h 462"/>
                <a:gd name="T66" fmla="*/ 26136 w 384"/>
                <a:gd name="T67" fmla="*/ 51840 h 462"/>
                <a:gd name="T68" fmla="*/ 35640 w 384"/>
                <a:gd name="T69" fmla="*/ 59184 h 462"/>
                <a:gd name="T70" fmla="*/ 33696 w 384"/>
                <a:gd name="T71" fmla="*/ 54864 h 462"/>
                <a:gd name="T72" fmla="*/ 39960 w 384"/>
                <a:gd name="T73" fmla="*/ 58752 h 462"/>
                <a:gd name="T74" fmla="*/ 36936 w 384"/>
                <a:gd name="T75" fmla="*/ 54864 h 462"/>
                <a:gd name="T76" fmla="*/ 33696 w 384"/>
                <a:gd name="T77" fmla="*/ 52488 h 462"/>
                <a:gd name="T78" fmla="*/ 31104 w 384"/>
                <a:gd name="T79" fmla="*/ 47736 h 462"/>
                <a:gd name="T80" fmla="*/ 31752 w 384"/>
                <a:gd name="T81" fmla="*/ 40608 h 462"/>
                <a:gd name="T82" fmla="*/ 51408 w 384"/>
                <a:gd name="T83" fmla="*/ 47736 h 462"/>
                <a:gd name="T84" fmla="*/ 42768 w 384"/>
                <a:gd name="T85" fmla="*/ 58536 h 462"/>
                <a:gd name="T86" fmla="*/ 55944 w 384"/>
                <a:gd name="T87" fmla="*/ 55512 h 462"/>
                <a:gd name="T88" fmla="*/ 60048 w 384"/>
                <a:gd name="T89" fmla="*/ 38016 h 462"/>
                <a:gd name="T90" fmla="*/ 54432 w 384"/>
                <a:gd name="T91" fmla="*/ 49896 h 462"/>
                <a:gd name="T92" fmla="*/ 30024 w 384"/>
                <a:gd name="T93" fmla="*/ 49896 h 462"/>
                <a:gd name="T94" fmla="*/ 57456 w 384"/>
                <a:gd name="T95" fmla="*/ 41688 h 462"/>
                <a:gd name="T96" fmla="*/ 24408 w 384"/>
                <a:gd name="T97" fmla="*/ 43632 h 462"/>
                <a:gd name="T98" fmla="*/ 27864 w 384"/>
                <a:gd name="T99" fmla="*/ 41688 h 462"/>
                <a:gd name="T100" fmla="*/ 47952 w 384"/>
                <a:gd name="T101" fmla="*/ 38016 h 462"/>
                <a:gd name="T102" fmla="*/ 22248 w 384"/>
                <a:gd name="T103" fmla="*/ 40608 h 462"/>
                <a:gd name="T104" fmla="*/ 25272 w 384"/>
                <a:gd name="T105" fmla="*/ 40608 h 462"/>
                <a:gd name="T106" fmla="*/ 30888 w 384"/>
                <a:gd name="T107" fmla="*/ 39096 h 462"/>
                <a:gd name="T108" fmla="*/ 29592 w 384"/>
                <a:gd name="T109" fmla="*/ 36720 h 462"/>
                <a:gd name="T110" fmla="*/ 37152 w 384"/>
                <a:gd name="T111" fmla="*/ 21816 h 4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4" h="462">
                  <a:moveTo>
                    <a:pt x="115" y="290"/>
                  </a:moveTo>
                  <a:cubicBezTo>
                    <a:pt x="81" y="285"/>
                    <a:pt x="0" y="257"/>
                    <a:pt x="57" y="217"/>
                  </a:cubicBezTo>
                  <a:cubicBezTo>
                    <a:pt x="58" y="217"/>
                    <a:pt x="59" y="216"/>
                    <a:pt x="60" y="215"/>
                  </a:cubicBezTo>
                  <a:cubicBezTo>
                    <a:pt x="60" y="215"/>
                    <a:pt x="61" y="214"/>
                    <a:pt x="62" y="213"/>
                  </a:cubicBezTo>
                  <a:cubicBezTo>
                    <a:pt x="65" y="212"/>
                    <a:pt x="69" y="209"/>
                    <a:pt x="72" y="208"/>
                  </a:cubicBezTo>
                  <a:cubicBezTo>
                    <a:pt x="75" y="206"/>
                    <a:pt x="79" y="204"/>
                    <a:pt x="83" y="202"/>
                  </a:cubicBezTo>
                  <a:cubicBezTo>
                    <a:pt x="86" y="201"/>
                    <a:pt x="88" y="199"/>
                    <a:pt x="91" y="198"/>
                  </a:cubicBezTo>
                  <a:cubicBezTo>
                    <a:pt x="93" y="197"/>
                    <a:pt x="96" y="196"/>
                    <a:pt x="98" y="195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83" y="171"/>
                    <a:pt x="84" y="149"/>
                    <a:pt x="117" y="149"/>
                  </a:cubicBezTo>
                  <a:cubicBezTo>
                    <a:pt x="119" y="149"/>
                    <a:pt x="120" y="149"/>
                    <a:pt x="122" y="150"/>
                  </a:cubicBezTo>
                  <a:cubicBezTo>
                    <a:pt x="122" y="148"/>
                    <a:pt x="122" y="146"/>
                    <a:pt x="122" y="144"/>
                  </a:cubicBezTo>
                  <a:cubicBezTo>
                    <a:pt x="118" y="143"/>
                    <a:pt x="115" y="138"/>
                    <a:pt x="115" y="133"/>
                  </a:cubicBezTo>
                  <a:cubicBezTo>
                    <a:pt x="115" y="130"/>
                    <a:pt x="116" y="127"/>
                    <a:pt x="119" y="125"/>
                  </a:cubicBezTo>
                  <a:cubicBezTo>
                    <a:pt x="120" y="111"/>
                    <a:pt x="121" y="99"/>
                    <a:pt x="131" y="89"/>
                  </a:cubicBezTo>
                  <a:cubicBezTo>
                    <a:pt x="141" y="79"/>
                    <a:pt x="159" y="82"/>
                    <a:pt x="168" y="89"/>
                  </a:cubicBezTo>
                  <a:cubicBezTo>
                    <a:pt x="181" y="63"/>
                    <a:pt x="195" y="37"/>
                    <a:pt x="218" y="19"/>
                  </a:cubicBezTo>
                  <a:cubicBezTo>
                    <a:pt x="217" y="18"/>
                    <a:pt x="217" y="16"/>
                    <a:pt x="217" y="15"/>
                  </a:cubicBezTo>
                  <a:cubicBezTo>
                    <a:pt x="217" y="7"/>
                    <a:pt x="223" y="0"/>
                    <a:pt x="232" y="0"/>
                  </a:cubicBezTo>
                  <a:cubicBezTo>
                    <a:pt x="236" y="0"/>
                    <a:pt x="240" y="2"/>
                    <a:pt x="242" y="4"/>
                  </a:cubicBezTo>
                  <a:cubicBezTo>
                    <a:pt x="303" y="5"/>
                    <a:pt x="286" y="115"/>
                    <a:pt x="281" y="151"/>
                  </a:cubicBezTo>
                  <a:cubicBezTo>
                    <a:pt x="281" y="155"/>
                    <a:pt x="280" y="160"/>
                    <a:pt x="279" y="164"/>
                  </a:cubicBezTo>
                  <a:cubicBezTo>
                    <a:pt x="279" y="166"/>
                    <a:pt x="279" y="167"/>
                    <a:pt x="279" y="168"/>
                  </a:cubicBezTo>
                  <a:cubicBezTo>
                    <a:pt x="279" y="168"/>
                    <a:pt x="280" y="168"/>
                    <a:pt x="281" y="169"/>
                  </a:cubicBezTo>
                  <a:cubicBezTo>
                    <a:pt x="341" y="174"/>
                    <a:pt x="384" y="210"/>
                    <a:pt x="302" y="250"/>
                  </a:cubicBezTo>
                  <a:cubicBezTo>
                    <a:pt x="299" y="251"/>
                    <a:pt x="296" y="253"/>
                    <a:pt x="294" y="254"/>
                  </a:cubicBezTo>
                  <a:cubicBezTo>
                    <a:pt x="294" y="254"/>
                    <a:pt x="293" y="254"/>
                    <a:pt x="293" y="254"/>
                  </a:cubicBezTo>
                  <a:cubicBezTo>
                    <a:pt x="291" y="255"/>
                    <a:pt x="288" y="256"/>
                    <a:pt x="285" y="257"/>
                  </a:cubicBezTo>
                  <a:cubicBezTo>
                    <a:pt x="289" y="263"/>
                    <a:pt x="292" y="269"/>
                    <a:pt x="295" y="276"/>
                  </a:cubicBezTo>
                  <a:cubicBezTo>
                    <a:pt x="295" y="276"/>
                    <a:pt x="295" y="276"/>
                    <a:pt x="295" y="276"/>
                  </a:cubicBezTo>
                  <a:cubicBezTo>
                    <a:pt x="301" y="277"/>
                    <a:pt x="305" y="282"/>
                    <a:pt x="305" y="288"/>
                  </a:cubicBezTo>
                  <a:cubicBezTo>
                    <a:pt x="305" y="293"/>
                    <a:pt x="302" y="297"/>
                    <a:pt x="297" y="299"/>
                  </a:cubicBezTo>
                  <a:cubicBezTo>
                    <a:pt x="288" y="305"/>
                    <a:pt x="277" y="307"/>
                    <a:pt x="267" y="306"/>
                  </a:cubicBezTo>
                  <a:cubicBezTo>
                    <a:pt x="267" y="308"/>
                    <a:pt x="267" y="310"/>
                    <a:pt x="267" y="312"/>
                  </a:cubicBezTo>
                  <a:cubicBezTo>
                    <a:pt x="267" y="318"/>
                    <a:pt x="267" y="323"/>
                    <a:pt x="267" y="330"/>
                  </a:cubicBezTo>
                  <a:cubicBezTo>
                    <a:pt x="267" y="332"/>
                    <a:pt x="266" y="333"/>
                    <a:pt x="266" y="335"/>
                  </a:cubicBezTo>
                  <a:cubicBezTo>
                    <a:pt x="262" y="367"/>
                    <a:pt x="243" y="380"/>
                    <a:pt x="218" y="363"/>
                  </a:cubicBezTo>
                  <a:cubicBezTo>
                    <a:pt x="217" y="362"/>
                    <a:pt x="216" y="362"/>
                    <a:pt x="215" y="361"/>
                  </a:cubicBezTo>
                  <a:cubicBezTo>
                    <a:pt x="215" y="361"/>
                    <a:pt x="214" y="360"/>
                    <a:pt x="213" y="359"/>
                  </a:cubicBezTo>
                  <a:cubicBezTo>
                    <a:pt x="213" y="359"/>
                    <a:pt x="213" y="359"/>
                    <a:pt x="213" y="359"/>
                  </a:cubicBezTo>
                  <a:cubicBezTo>
                    <a:pt x="213" y="359"/>
                    <a:pt x="213" y="359"/>
                    <a:pt x="213" y="359"/>
                  </a:cubicBezTo>
                  <a:cubicBezTo>
                    <a:pt x="212" y="359"/>
                    <a:pt x="212" y="358"/>
                    <a:pt x="212" y="358"/>
                  </a:cubicBezTo>
                  <a:cubicBezTo>
                    <a:pt x="212" y="358"/>
                    <a:pt x="211" y="358"/>
                    <a:pt x="211" y="359"/>
                  </a:cubicBezTo>
                  <a:cubicBezTo>
                    <a:pt x="209" y="362"/>
                    <a:pt x="207" y="366"/>
                    <a:pt x="204" y="369"/>
                  </a:cubicBezTo>
                  <a:cubicBezTo>
                    <a:pt x="204" y="370"/>
                    <a:pt x="203" y="371"/>
                    <a:pt x="202" y="372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202" y="372"/>
                    <a:pt x="201" y="373"/>
                    <a:pt x="201" y="373"/>
                  </a:cubicBezTo>
                  <a:cubicBezTo>
                    <a:pt x="201" y="374"/>
                    <a:pt x="200" y="374"/>
                    <a:pt x="200" y="374"/>
                  </a:cubicBezTo>
                  <a:cubicBezTo>
                    <a:pt x="200" y="375"/>
                    <a:pt x="200" y="375"/>
                    <a:pt x="199" y="375"/>
                  </a:cubicBezTo>
                  <a:cubicBezTo>
                    <a:pt x="199" y="376"/>
                    <a:pt x="199" y="376"/>
                    <a:pt x="198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27" y="462"/>
                    <a:pt x="112" y="340"/>
                    <a:pt x="115" y="290"/>
                  </a:cubicBezTo>
                  <a:close/>
                  <a:moveTo>
                    <a:pt x="259" y="304"/>
                  </a:moveTo>
                  <a:cubicBezTo>
                    <a:pt x="259" y="305"/>
                    <a:pt x="259" y="307"/>
                    <a:pt x="259" y="308"/>
                  </a:cubicBezTo>
                  <a:cubicBezTo>
                    <a:pt x="259" y="314"/>
                    <a:pt x="259" y="320"/>
                    <a:pt x="259" y="325"/>
                  </a:cubicBezTo>
                  <a:cubicBezTo>
                    <a:pt x="259" y="328"/>
                    <a:pt x="258" y="331"/>
                    <a:pt x="258" y="334"/>
                  </a:cubicBezTo>
                  <a:cubicBezTo>
                    <a:pt x="254" y="359"/>
                    <a:pt x="244" y="372"/>
                    <a:pt x="220" y="355"/>
                  </a:cubicBezTo>
                  <a:cubicBezTo>
                    <a:pt x="219" y="354"/>
                    <a:pt x="218" y="353"/>
                    <a:pt x="218" y="352"/>
                  </a:cubicBezTo>
                  <a:cubicBezTo>
                    <a:pt x="217" y="352"/>
                    <a:pt x="217" y="351"/>
                    <a:pt x="216" y="351"/>
                  </a:cubicBezTo>
                  <a:cubicBezTo>
                    <a:pt x="216" y="351"/>
                    <a:pt x="216" y="351"/>
                    <a:pt x="216" y="351"/>
                  </a:cubicBezTo>
                  <a:cubicBezTo>
                    <a:pt x="222" y="341"/>
                    <a:pt x="227" y="331"/>
                    <a:pt x="232" y="321"/>
                  </a:cubicBezTo>
                  <a:cubicBezTo>
                    <a:pt x="236" y="314"/>
                    <a:pt x="239" y="306"/>
                    <a:pt x="242" y="298"/>
                  </a:cubicBezTo>
                  <a:cubicBezTo>
                    <a:pt x="248" y="300"/>
                    <a:pt x="253" y="302"/>
                    <a:pt x="259" y="304"/>
                  </a:cubicBezTo>
                  <a:close/>
                  <a:moveTo>
                    <a:pt x="287" y="279"/>
                  </a:moveTo>
                  <a:cubicBezTo>
                    <a:pt x="284" y="281"/>
                    <a:pt x="283" y="284"/>
                    <a:pt x="283" y="288"/>
                  </a:cubicBezTo>
                  <a:cubicBezTo>
                    <a:pt x="283" y="290"/>
                    <a:pt x="283" y="291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78" y="296"/>
                    <a:pt x="272" y="296"/>
                    <a:pt x="266" y="295"/>
                  </a:cubicBezTo>
                  <a:cubicBezTo>
                    <a:pt x="265" y="289"/>
                    <a:pt x="264" y="283"/>
                    <a:pt x="264" y="277"/>
                  </a:cubicBezTo>
                  <a:cubicBezTo>
                    <a:pt x="263" y="273"/>
                    <a:pt x="262" y="269"/>
                    <a:pt x="261" y="265"/>
                  </a:cubicBezTo>
                  <a:cubicBezTo>
                    <a:pt x="263" y="265"/>
                    <a:pt x="265" y="264"/>
                    <a:pt x="267" y="264"/>
                  </a:cubicBezTo>
                  <a:cubicBezTo>
                    <a:pt x="270" y="262"/>
                    <a:pt x="273" y="261"/>
                    <a:pt x="277" y="260"/>
                  </a:cubicBezTo>
                  <a:cubicBezTo>
                    <a:pt x="280" y="262"/>
                    <a:pt x="286" y="275"/>
                    <a:pt x="287" y="278"/>
                  </a:cubicBezTo>
                  <a:cubicBezTo>
                    <a:pt x="287" y="278"/>
                    <a:pt x="287" y="278"/>
                    <a:pt x="287" y="279"/>
                  </a:cubicBezTo>
                  <a:close/>
                  <a:moveTo>
                    <a:pt x="135" y="290"/>
                  </a:moveTo>
                  <a:cubicBezTo>
                    <a:pt x="137" y="291"/>
                    <a:pt x="140" y="292"/>
                    <a:pt x="142" y="292"/>
                  </a:cubicBezTo>
                  <a:cubicBezTo>
                    <a:pt x="147" y="292"/>
                    <a:pt x="152" y="288"/>
                    <a:pt x="153" y="283"/>
                  </a:cubicBezTo>
                  <a:cubicBezTo>
                    <a:pt x="155" y="283"/>
                    <a:pt x="157" y="283"/>
                    <a:pt x="160" y="283"/>
                  </a:cubicBezTo>
                  <a:cubicBezTo>
                    <a:pt x="161" y="285"/>
                    <a:pt x="162" y="287"/>
                    <a:pt x="163" y="290"/>
                  </a:cubicBezTo>
                  <a:cubicBezTo>
                    <a:pt x="164" y="291"/>
                    <a:pt x="165" y="293"/>
                    <a:pt x="166" y="294"/>
                  </a:cubicBezTo>
                  <a:cubicBezTo>
                    <a:pt x="166" y="296"/>
                    <a:pt x="167" y="297"/>
                    <a:pt x="168" y="298"/>
                  </a:cubicBezTo>
                  <a:cubicBezTo>
                    <a:pt x="170" y="303"/>
                    <a:pt x="172" y="307"/>
                    <a:pt x="175" y="311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6" y="313"/>
                    <a:pt x="176" y="313"/>
                    <a:pt x="176" y="314"/>
                  </a:cubicBezTo>
                  <a:cubicBezTo>
                    <a:pt x="177" y="315"/>
                    <a:pt x="179" y="317"/>
                    <a:pt x="180" y="319"/>
                  </a:cubicBezTo>
                  <a:cubicBezTo>
                    <a:pt x="180" y="320"/>
                    <a:pt x="181" y="320"/>
                    <a:pt x="181" y="321"/>
                  </a:cubicBezTo>
                  <a:cubicBezTo>
                    <a:pt x="182" y="323"/>
                    <a:pt x="183" y="324"/>
                    <a:pt x="184" y="326"/>
                  </a:cubicBezTo>
                  <a:cubicBezTo>
                    <a:pt x="184" y="326"/>
                    <a:pt x="184" y="326"/>
                    <a:pt x="184" y="326"/>
                  </a:cubicBezTo>
                  <a:cubicBezTo>
                    <a:pt x="185" y="327"/>
                    <a:pt x="186" y="328"/>
                    <a:pt x="186" y="329"/>
                  </a:cubicBezTo>
                  <a:cubicBezTo>
                    <a:pt x="187" y="330"/>
                    <a:pt x="188" y="331"/>
                    <a:pt x="189" y="332"/>
                  </a:cubicBezTo>
                  <a:cubicBezTo>
                    <a:pt x="190" y="333"/>
                    <a:pt x="190" y="334"/>
                    <a:pt x="191" y="335"/>
                  </a:cubicBezTo>
                  <a:cubicBezTo>
                    <a:pt x="192" y="336"/>
                    <a:pt x="192" y="337"/>
                    <a:pt x="193" y="338"/>
                  </a:cubicBezTo>
                  <a:cubicBezTo>
                    <a:pt x="196" y="341"/>
                    <a:pt x="199" y="345"/>
                    <a:pt x="202" y="349"/>
                  </a:cubicBezTo>
                  <a:cubicBezTo>
                    <a:pt x="203" y="350"/>
                    <a:pt x="204" y="351"/>
                    <a:pt x="206" y="352"/>
                  </a:cubicBezTo>
                  <a:cubicBezTo>
                    <a:pt x="205" y="353"/>
                    <a:pt x="205" y="354"/>
                    <a:pt x="204" y="355"/>
                  </a:cubicBezTo>
                  <a:cubicBezTo>
                    <a:pt x="202" y="357"/>
                    <a:pt x="201" y="360"/>
                    <a:pt x="199" y="362"/>
                  </a:cubicBezTo>
                  <a:cubicBezTo>
                    <a:pt x="199" y="362"/>
                    <a:pt x="198" y="364"/>
                    <a:pt x="198" y="364"/>
                  </a:cubicBezTo>
                  <a:cubicBezTo>
                    <a:pt x="132" y="450"/>
                    <a:pt x="120" y="339"/>
                    <a:pt x="124" y="290"/>
                  </a:cubicBezTo>
                  <a:cubicBezTo>
                    <a:pt x="128" y="290"/>
                    <a:pt x="132" y="290"/>
                    <a:pt x="135" y="290"/>
                  </a:cubicBezTo>
                  <a:close/>
                  <a:moveTo>
                    <a:pt x="151" y="275"/>
                  </a:moveTo>
                  <a:cubicBezTo>
                    <a:pt x="149" y="272"/>
                    <a:pt x="146" y="269"/>
                    <a:pt x="142" y="269"/>
                  </a:cubicBezTo>
                  <a:cubicBezTo>
                    <a:pt x="138" y="269"/>
                    <a:pt x="134" y="272"/>
                    <a:pt x="132" y="275"/>
                  </a:cubicBezTo>
                  <a:cubicBezTo>
                    <a:pt x="130" y="275"/>
                    <a:pt x="127" y="275"/>
                    <a:pt x="125" y="275"/>
                  </a:cubicBezTo>
                  <a:cubicBezTo>
                    <a:pt x="126" y="269"/>
                    <a:pt x="126" y="264"/>
                    <a:pt x="127" y="259"/>
                  </a:cubicBezTo>
                  <a:cubicBezTo>
                    <a:pt x="127" y="254"/>
                    <a:pt x="128" y="250"/>
                    <a:pt x="129" y="246"/>
                  </a:cubicBezTo>
                  <a:cubicBezTo>
                    <a:pt x="129" y="241"/>
                    <a:pt x="130" y="237"/>
                    <a:pt x="131" y="233"/>
                  </a:cubicBezTo>
                  <a:cubicBezTo>
                    <a:pt x="133" y="234"/>
                    <a:pt x="135" y="236"/>
                    <a:pt x="137" y="238"/>
                  </a:cubicBezTo>
                  <a:cubicBezTo>
                    <a:pt x="138" y="239"/>
                    <a:pt x="139" y="240"/>
                    <a:pt x="140" y="241"/>
                  </a:cubicBezTo>
                  <a:cubicBezTo>
                    <a:pt x="140" y="241"/>
                    <a:pt x="142" y="243"/>
                    <a:pt x="143" y="243"/>
                  </a:cubicBezTo>
                  <a:cubicBezTo>
                    <a:pt x="147" y="254"/>
                    <a:pt x="151" y="264"/>
                    <a:pt x="156" y="275"/>
                  </a:cubicBezTo>
                  <a:cubicBezTo>
                    <a:pt x="156" y="275"/>
                    <a:pt x="155" y="275"/>
                    <a:pt x="155" y="275"/>
                  </a:cubicBezTo>
                  <a:cubicBezTo>
                    <a:pt x="154" y="275"/>
                    <a:pt x="153" y="275"/>
                    <a:pt x="151" y="275"/>
                  </a:cubicBezTo>
                  <a:close/>
                  <a:moveTo>
                    <a:pt x="132" y="123"/>
                  </a:moveTo>
                  <a:cubicBezTo>
                    <a:pt x="135" y="125"/>
                    <a:pt x="138" y="129"/>
                    <a:pt x="138" y="133"/>
                  </a:cubicBezTo>
                  <a:cubicBezTo>
                    <a:pt x="138" y="138"/>
                    <a:pt x="134" y="143"/>
                    <a:pt x="130" y="144"/>
                  </a:cubicBezTo>
                  <a:cubicBezTo>
                    <a:pt x="130" y="146"/>
                    <a:pt x="130" y="147"/>
                    <a:pt x="130" y="149"/>
                  </a:cubicBezTo>
                  <a:cubicBezTo>
                    <a:pt x="130" y="149"/>
                    <a:pt x="130" y="150"/>
                    <a:pt x="130" y="151"/>
                  </a:cubicBezTo>
                  <a:cubicBezTo>
                    <a:pt x="132" y="151"/>
                    <a:pt x="134" y="152"/>
                    <a:pt x="136" y="152"/>
                  </a:cubicBezTo>
                  <a:cubicBezTo>
                    <a:pt x="138" y="153"/>
                    <a:pt x="140" y="154"/>
                    <a:pt x="142" y="154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45" y="147"/>
                    <a:pt x="163" y="96"/>
                    <a:pt x="165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42" y="82"/>
                    <a:pt x="130" y="105"/>
                    <a:pt x="132" y="123"/>
                  </a:cubicBezTo>
                  <a:close/>
                  <a:moveTo>
                    <a:pt x="222" y="26"/>
                  </a:moveTo>
                  <a:cubicBezTo>
                    <a:pt x="225" y="28"/>
                    <a:pt x="228" y="30"/>
                    <a:pt x="232" y="30"/>
                  </a:cubicBezTo>
                  <a:cubicBezTo>
                    <a:pt x="239" y="30"/>
                    <a:pt x="245" y="24"/>
                    <a:pt x="246" y="17"/>
                  </a:cubicBezTo>
                  <a:cubicBezTo>
                    <a:pt x="248" y="17"/>
                    <a:pt x="249" y="17"/>
                    <a:pt x="250" y="17"/>
                  </a:cubicBezTo>
                  <a:cubicBezTo>
                    <a:pt x="264" y="21"/>
                    <a:pt x="270" y="44"/>
                    <a:pt x="273" y="56"/>
                  </a:cubicBezTo>
                  <a:cubicBezTo>
                    <a:pt x="276" y="72"/>
                    <a:pt x="276" y="88"/>
                    <a:pt x="276" y="105"/>
                  </a:cubicBezTo>
                  <a:cubicBezTo>
                    <a:pt x="276" y="126"/>
                    <a:pt x="274" y="147"/>
                    <a:pt x="271" y="168"/>
                  </a:cubicBezTo>
                  <a:cubicBezTo>
                    <a:pt x="256" y="167"/>
                    <a:pt x="242" y="167"/>
                    <a:pt x="227" y="168"/>
                  </a:cubicBezTo>
                  <a:cubicBezTo>
                    <a:pt x="226" y="165"/>
                    <a:pt x="225" y="163"/>
                    <a:pt x="224" y="161"/>
                  </a:cubicBezTo>
                  <a:cubicBezTo>
                    <a:pt x="211" y="137"/>
                    <a:pt x="196" y="112"/>
                    <a:pt x="175" y="94"/>
                  </a:cubicBezTo>
                  <a:cubicBezTo>
                    <a:pt x="175" y="94"/>
                    <a:pt x="175" y="94"/>
                    <a:pt x="175" y="94"/>
                  </a:cubicBezTo>
                  <a:cubicBezTo>
                    <a:pt x="178" y="89"/>
                    <a:pt x="180" y="84"/>
                    <a:pt x="182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93" y="61"/>
                    <a:pt x="205" y="41"/>
                    <a:pt x="221" y="27"/>
                  </a:cubicBezTo>
                  <a:cubicBezTo>
                    <a:pt x="222" y="27"/>
                    <a:pt x="222" y="26"/>
                    <a:pt x="222" y="26"/>
                  </a:cubicBezTo>
                  <a:close/>
                  <a:moveTo>
                    <a:pt x="210" y="345"/>
                  </a:moveTo>
                  <a:cubicBezTo>
                    <a:pt x="209" y="344"/>
                    <a:pt x="208" y="343"/>
                    <a:pt x="207" y="342"/>
                  </a:cubicBezTo>
                  <a:cubicBezTo>
                    <a:pt x="207" y="342"/>
                    <a:pt x="207" y="342"/>
                    <a:pt x="207" y="342"/>
                  </a:cubicBezTo>
                  <a:cubicBezTo>
                    <a:pt x="207" y="341"/>
                    <a:pt x="206" y="341"/>
                    <a:pt x="205" y="340"/>
                  </a:cubicBezTo>
                  <a:cubicBezTo>
                    <a:pt x="205" y="340"/>
                    <a:pt x="205" y="340"/>
                    <a:pt x="205" y="340"/>
                  </a:cubicBezTo>
                  <a:cubicBezTo>
                    <a:pt x="205" y="339"/>
                    <a:pt x="204" y="339"/>
                    <a:pt x="204" y="339"/>
                  </a:cubicBezTo>
                  <a:cubicBezTo>
                    <a:pt x="202" y="336"/>
                    <a:pt x="200" y="334"/>
                    <a:pt x="198" y="332"/>
                  </a:cubicBezTo>
                  <a:cubicBezTo>
                    <a:pt x="198" y="331"/>
                    <a:pt x="198" y="331"/>
                    <a:pt x="198" y="331"/>
                  </a:cubicBezTo>
                  <a:cubicBezTo>
                    <a:pt x="198" y="331"/>
                    <a:pt x="198" y="331"/>
                    <a:pt x="198" y="330"/>
                  </a:cubicBezTo>
                  <a:cubicBezTo>
                    <a:pt x="197" y="329"/>
                    <a:pt x="196" y="328"/>
                    <a:pt x="195" y="327"/>
                  </a:cubicBezTo>
                  <a:cubicBezTo>
                    <a:pt x="195" y="327"/>
                    <a:pt x="195" y="327"/>
                    <a:pt x="195" y="327"/>
                  </a:cubicBezTo>
                  <a:cubicBezTo>
                    <a:pt x="195" y="327"/>
                    <a:pt x="195" y="327"/>
                    <a:pt x="195" y="326"/>
                  </a:cubicBezTo>
                  <a:cubicBezTo>
                    <a:pt x="194" y="325"/>
                    <a:pt x="193" y="324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0" y="320"/>
                    <a:pt x="189" y="318"/>
                    <a:pt x="187" y="316"/>
                  </a:cubicBezTo>
                  <a:cubicBezTo>
                    <a:pt x="186" y="313"/>
                    <a:pt x="184" y="311"/>
                    <a:pt x="183" y="308"/>
                  </a:cubicBezTo>
                  <a:cubicBezTo>
                    <a:pt x="182" y="307"/>
                    <a:pt x="181" y="306"/>
                    <a:pt x="180" y="304"/>
                  </a:cubicBezTo>
                  <a:cubicBezTo>
                    <a:pt x="180" y="304"/>
                    <a:pt x="179" y="302"/>
                    <a:pt x="179" y="302"/>
                  </a:cubicBezTo>
                  <a:cubicBezTo>
                    <a:pt x="178" y="300"/>
                    <a:pt x="177" y="299"/>
                    <a:pt x="176" y="297"/>
                  </a:cubicBezTo>
                  <a:cubicBezTo>
                    <a:pt x="175" y="295"/>
                    <a:pt x="174" y="293"/>
                    <a:pt x="173" y="292"/>
                  </a:cubicBezTo>
                  <a:cubicBezTo>
                    <a:pt x="173" y="291"/>
                    <a:pt x="173" y="290"/>
                    <a:pt x="172" y="290"/>
                  </a:cubicBezTo>
                  <a:cubicBezTo>
                    <a:pt x="172" y="290"/>
                    <a:pt x="172" y="289"/>
                    <a:pt x="172" y="289"/>
                  </a:cubicBezTo>
                  <a:cubicBezTo>
                    <a:pt x="172" y="288"/>
                    <a:pt x="171" y="287"/>
                    <a:pt x="171" y="286"/>
                  </a:cubicBezTo>
                  <a:cubicBezTo>
                    <a:pt x="171" y="286"/>
                    <a:pt x="170" y="286"/>
                    <a:pt x="170" y="285"/>
                  </a:cubicBezTo>
                  <a:cubicBezTo>
                    <a:pt x="170" y="285"/>
                    <a:pt x="170" y="285"/>
                    <a:pt x="170" y="284"/>
                  </a:cubicBezTo>
                  <a:cubicBezTo>
                    <a:pt x="169" y="284"/>
                    <a:pt x="169" y="283"/>
                    <a:pt x="169" y="283"/>
                  </a:cubicBezTo>
                  <a:cubicBezTo>
                    <a:pt x="169" y="282"/>
                    <a:pt x="169" y="282"/>
                    <a:pt x="168" y="282"/>
                  </a:cubicBezTo>
                  <a:cubicBezTo>
                    <a:pt x="178" y="281"/>
                    <a:pt x="187" y="280"/>
                    <a:pt x="197" y="279"/>
                  </a:cubicBezTo>
                  <a:cubicBezTo>
                    <a:pt x="209" y="285"/>
                    <a:pt x="221" y="291"/>
                    <a:pt x="235" y="296"/>
                  </a:cubicBezTo>
                  <a:cubicBezTo>
                    <a:pt x="233" y="300"/>
                    <a:pt x="231" y="305"/>
                    <a:pt x="229" y="309"/>
                  </a:cubicBezTo>
                  <a:cubicBezTo>
                    <a:pt x="224" y="319"/>
                    <a:pt x="219" y="328"/>
                    <a:pt x="214" y="338"/>
                  </a:cubicBezTo>
                  <a:cubicBezTo>
                    <a:pt x="214" y="338"/>
                    <a:pt x="214" y="338"/>
                    <a:pt x="214" y="339"/>
                  </a:cubicBezTo>
                  <a:cubicBezTo>
                    <a:pt x="214" y="339"/>
                    <a:pt x="214" y="339"/>
                    <a:pt x="214" y="339"/>
                  </a:cubicBezTo>
                  <a:cubicBezTo>
                    <a:pt x="212" y="341"/>
                    <a:pt x="211" y="343"/>
                    <a:pt x="210" y="345"/>
                  </a:cubicBezTo>
                  <a:cubicBezTo>
                    <a:pt x="210" y="345"/>
                    <a:pt x="210" y="345"/>
                    <a:pt x="210" y="345"/>
                  </a:cubicBezTo>
                  <a:close/>
                  <a:moveTo>
                    <a:pt x="257" y="294"/>
                  </a:moveTo>
                  <a:cubicBezTo>
                    <a:pt x="256" y="293"/>
                    <a:pt x="255" y="293"/>
                    <a:pt x="254" y="293"/>
                  </a:cubicBezTo>
                  <a:cubicBezTo>
                    <a:pt x="251" y="292"/>
                    <a:pt x="248" y="291"/>
                    <a:pt x="245" y="291"/>
                  </a:cubicBezTo>
                  <a:cubicBezTo>
                    <a:pt x="248" y="284"/>
                    <a:pt x="251" y="276"/>
                    <a:pt x="253" y="269"/>
                  </a:cubicBezTo>
                  <a:cubicBezTo>
                    <a:pt x="255" y="277"/>
                    <a:pt x="256" y="285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lose/>
                  <a:moveTo>
                    <a:pt x="238" y="288"/>
                  </a:moveTo>
                  <a:cubicBezTo>
                    <a:pt x="228" y="285"/>
                    <a:pt x="220" y="281"/>
                    <a:pt x="211" y="277"/>
                  </a:cubicBezTo>
                  <a:cubicBezTo>
                    <a:pt x="219" y="276"/>
                    <a:pt x="227" y="274"/>
                    <a:pt x="235" y="272"/>
                  </a:cubicBezTo>
                  <a:cubicBezTo>
                    <a:pt x="243" y="270"/>
                    <a:pt x="244" y="270"/>
                    <a:pt x="244" y="270"/>
                  </a:cubicBezTo>
                  <a:cubicBezTo>
                    <a:pt x="242" y="276"/>
                    <a:pt x="240" y="282"/>
                    <a:pt x="238" y="288"/>
                  </a:cubicBezTo>
                  <a:cubicBezTo>
                    <a:pt x="238" y="288"/>
                    <a:pt x="238" y="288"/>
                    <a:pt x="238" y="288"/>
                  </a:cubicBezTo>
                  <a:close/>
                  <a:moveTo>
                    <a:pt x="116" y="274"/>
                  </a:moveTo>
                  <a:cubicBezTo>
                    <a:pt x="110" y="274"/>
                    <a:pt x="104" y="273"/>
                    <a:pt x="99" y="273"/>
                  </a:cubicBezTo>
                  <a:cubicBezTo>
                    <a:pt x="47" y="266"/>
                    <a:pt x="25" y="242"/>
                    <a:pt x="76" y="215"/>
                  </a:cubicBezTo>
                  <a:cubicBezTo>
                    <a:pt x="77" y="214"/>
                    <a:pt x="78" y="213"/>
                    <a:pt x="80" y="213"/>
                  </a:cubicBezTo>
                  <a:cubicBezTo>
                    <a:pt x="81" y="212"/>
                    <a:pt x="82" y="211"/>
                    <a:pt x="83" y="211"/>
                  </a:cubicBezTo>
                  <a:cubicBezTo>
                    <a:pt x="87" y="209"/>
                    <a:pt x="92" y="207"/>
                    <a:pt x="97" y="205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4"/>
                    <a:pt x="101" y="203"/>
                    <a:pt x="103" y="202"/>
                  </a:cubicBezTo>
                  <a:cubicBezTo>
                    <a:pt x="104" y="203"/>
                    <a:pt x="105" y="205"/>
                    <a:pt x="106" y="206"/>
                  </a:cubicBezTo>
                  <a:cubicBezTo>
                    <a:pt x="106" y="207"/>
                    <a:pt x="107" y="207"/>
                    <a:pt x="107" y="208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08" y="209"/>
                    <a:pt x="109" y="210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10" y="211"/>
                    <a:pt x="111" y="213"/>
                    <a:pt x="111" y="213"/>
                  </a:cubicBezTo>
                  <a:cubicBezTo>
                    <a:pt x="112" y="214"/>
                    <a:pt x="113" y="214"/>
                    <a:pt x="113" y="215"/>
                  </a:cubicBezTo>
                  <a:cubicBezTo>
                    <a:pt x="115" y="217"/>
                    <a:pt x="116" y="218"/>
                    <a:pt x="118" y="220"/>
                  </a:cubicBezTo>
                  <a:cubicBezTo>
                    <a:pt x="119" y="222"/>
                    <a:pt x="122" y="224"/>
                    <a:pt x="124" y="226"/>
                  </a:cubicBezTo>
                  <a:cubicBezTo>
                    <a:pt x="124" y="226"/>
                    <a:pt x="124" y="226"/>
                    <a:pt x="124" y="226"/>
                  </a:cubicBezTo>
                  <a:cubicBezTo>
                    <a:pt x="123" y="231"/>
                    <a:pt x="122" y="236"/>
                    <a:pt x="121" y="240"/>
                  </a:cubicBezTo>
                  <a:cubicBezTo>
                    <a:pt x="121" y="243"/>
                    <a:pt x="120" y="245"/>
                    <a:pt x="120" y="248"/>
                  </a:cubicBezTo>
                  <a:cubicBezTo>
                    <a:pt x="120" y="251"/>
                    <a:pt x="119" y="254"/>
                    <a:pt x="119" y="257"/>
                  </a:cubicBezTo>
                  <a:cubicBezTo>
                    <a:pt x="118" y="260"/>
                    <a:pt x="118" y="264"/>
                    <a:pt x="117" y="267"/>
                  </a:cubicBezTo>
                  <a:cubicBezTo>
                    <a:pt x="117" y="270"/>
                    <a:pt x="117" y="272"/>
                    <a:pt x="117" y="274"/>
                  </a:cubicBezTo>
                  <a:cubicBezTo>
                    <a:pt x="117" y="274"/>
                    <a:pt x="116" y="274"/>
                    <a:pt x="116" y="274"/>
                  </a:cubicBezTo>
                  <a:close/>
                  <a:moveTo>
                    <a:pt x="165" y="274"/>
                  </a:moveTo>
                  <a:cubicBezTo>
                    <a:pt x="164" y="273"/>
                    <a:pt x="164" y="273"/>
                    <a:pt x="164" y="272"/>
                  </a:cubicBezTo>
                  <a:cubicBezTo>
                    <a:pt x="164" y="272"/>
                    <a:pt x="163" y="271"/>
                    <a:pt x="163" y="271"/>
                  </a:cubicBezTo>
                  <a:cubicBezTo>
                    <a:pt x="162" y="269"/>
                    <a:pt x="162" y="268"/>
                    <a:pt x="161" y="267"/>
                  </a:cubicBezTo>
                  <a:cubicBezTo>
                    <a:pt x="161" y="266"/>
                    <a:pt x="161" y="265"/>
                    <a:pt x="160" y="264"/>
                  </a:cubicBezTo>
                  <a:cubicBezTo>
                    <a:pt x="160" y="263"/>
                    <a:pt x="159" y="262"/>
                    <a:pt x="159" y="260"/>
                  </a:cubicBezTo>
                  <a:cubicBezTo>
                    <a:pt x="158" y="258"/>
                    <a:pt x="157" y="256"/>
                    <a:pt x="156" y="254"/>
                  </a:cubicBezTo>
                  <a:cubicBezTo>
                    <a:pt x="156" y="254"/>
                    <a:pt x="155" y="253"/>
                    <a:pt x="156" y="253"/>
                  </a:cubicBezTo>
                  <a:cubicBezTo>
                    <a:pt x="157" y="254"/>
                    <a:pt x="159" y="255"/>
                    <a:pt x="160" y="257"/>
                  </a:cubicBezTo>
                  <a:cubicBezTo>
                    <a:pt x="162" y="258"/>
                    <a:pt x="164" y="259"/>
                    <a:pt x="166" y="260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1" y="263"/>
                    <a:pt x="176" y="267"/>
                    <a:pt x="181" y="270"/>
                  </a:cubicBezTo>
                  <a:cubicBezTo>
                    <a:pt x="182" y="271"/>
                    <a:pt x="183" y="271"/>
                    <a:pt x="185" y="272"/>
                  </a:cubicBezTo>
                  <a:cubicBezTo>
                    <a:pt x="181" y="273"/>
                    <a:pt x="178" y="273"/>
                    <a:pt x="175" y="273"/>
                  </a:cubicBezTo>
                  <a:cubicBezTo>
                    <a:pt x="171" y="274"/>
                    <a:pt x="168" y="274"/>
                    <a:pt x="165" y="274"/>
                  </a:cubicBezTo>
                  <a:close/>
                  <a:moveTo>
                    <a:pt x="198" y="271"/>
                  </a:moveTo>
                  <a:cubicBezTo>
                    <a:pt x="193" y="268"/>
                    <a:pt x="189" y="265"/>
                    <a:pt x="184" y="262"/>
                  </a:cubicBezTo>
                  <a:cubicBezTo>
                    <a:pt x="181" y="260"/>
                    <a:pt x="178" y="258"/>
                    <a:pt x="174" y="256"/>
                  </a:cubicBezTo>
                  <a:cubicBezTo>
                    <a:pt x="173" y="255"/>
                    <a:pt x="172" y="255"/>
                    <a:pt x="171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67" y="251"/>
                    <a:pt x="163" y="248"/>
                    <a:pt x="160" y="246"/>
                  </a:cubicBezTo>
                  <a:cubicBezTo>
                    <a:pt x="159" y="246"/>
                    <a:pt x="159" y="245"/>
                    <a:pt x="158" y="245"/>
                  </a:cubicBezTo>
                  <a:cubicBezTo>
                    <a:pt x="158" y="245"/>
                    <a:pt x="158" y="244"/>
                    <a:pt x="157" y="244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7" y="244"/>
                    <a:pt x="156" y="243"/>
                    <a:pt x="156" y="243"/>
                  </a:cubicBezTo>
                  <a:cubicBezTo>
                    <a:pt x="156" y="243"/>
                    <a:pt x="156" y="243"/>
                    <a:pt x="155" y="242"/>
                  </a:cubicBezTo>
                  <a:cubicBezTo>
                    <a:pt x="155" y="242"/>
                    <a:pt x="155" y="242"/>
                    <a:pt x="155" y="242"/>
                  </a:cubicBezTo>
                  <a:cubicBezTo>
                    <a:pt x="154" y="242"/>
                    <a:pt x="154" y="241"/>
                    <a:pt x="153" y="241"/>
                  </a:cubicBezTo>
                  <a:cubicBezTo>
                    <a:pt x="152" y="240"/>
                    <a:pt x="151" y="239"/>
                    <a:pt x="150" y="238"/>
                  </a:cubicBezTo>
                  <a:cubicBezTo>
                    <a:pt x="149" y="235"/>
                    <a:pt x="148" y="232"/>
                    <a:pt x="147" y="229"/>
                  </a:cubicBezTo>
                  <a:cubicBezTo>
                    <a:pt x="146" y="226"/>
                    <a:pt x="145" y="224"/>
                    <a:pt x="144" y="221"/>
                  </a:cubicBezTo>
                  <a:cubicBezTo>
                    <a:pt x="144" y="219"/>
                    <a:pt x="143" y="216"/>
                    <a:pt x="142" y="214"/>
                  </a:cubicBezTo>
                  <a:cubicBezTo>
                    <a:pt x="141" y="210"/>
                    <a:pt x="140" y="206"/>
                    <a:pt x="139" y="201"/>
                  </a:cubicBezTo>
                  <a:cubicBezTo>
                    <a:pt x="139" y="200"/>
                    <a:pt x="138" y="200"/>
                    <a:pt x="138" y="199"/>
                  </a:cubicBezTo>
                  <a:cubicBezTo>
                    <a:pt x="139" y="196"/>
                    <a:pt x="140" y="193"/>
                    <a:pt x="140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3" y="189"/>
                    <a:pt x="145" y="189"/>
                    <a:pt x="147" y="188"/>
                  </a:cubicBezTo>
                  <a:cubicBezTo>
                    <a:pt x="152" y="187"/>
                    <a:pt x="157" y="186"/>
                    <a:pt x="162" y="185"/>
                  </a:cubicBezTo>
                  <a:cubicBezTo>
                    <a:pt x="164" y="185"/>
                    <a:pt x="166" y="184"/>
                    <a:pt x="169" y="184"/>
                  </a:cubicBezTo>
                  <a:cubicBezTo>
                    <a:pt x="173" y="183"/>
                    <a:pt x="178" y="182"/>
                    <a:pt x="183" y="181"/>
                  </a:cubicBezTo>
                  <a:cubicBezTo>
                    <a:pt x="183" y="181"/>
                    <a:pt x="183" y="181"/>
                    <a:pt x="184" y="182"/>
                  </a:cubicBezTo>
                  <a:cubicBezTo>
                    <a:pt x="201" y="192"/>
                    <a:pt x="218" y="204"/>
                    <a:pt x="235" y="218"/>
                  </a:cubicBezTo>
                  <a:cubicBezTo>
                    <a:pt x="236" y="218"/>
                    <a:pt x="237" y="220"/>
                    <a:pt x="238" y="221"/>
                  </a:cubicBezTo>
                  <a:cubicBezTo>
                    <a:pt x="239" y="221"/>
                    <a:pt x="240" y="222"/>
                    <a:pt x="241" y="223"/>
                  </a:cubicBezTo>
                  <a:cubicBezTo>
                    <a:pt x="242" y="227"/>
                    <a:pt x="243" y="231"/>
                    <a:pt x="245" y="235"/>
                  </a:cubicBezTo>
                  <a:cubicBezTo>
                    <a:pt x="246" y="241"/>
                    <a:pt x="248" y="248"/>
                    <a:pt x="250" y="254"/>
                  </a:cubicBezTo>
                  <a:cubicBezTo>
                    <a:pt x="249" y="256"/>
                    <a:pt x="248" y="258"/>
                    <a:pt x="248" y="261"/>
                  </a:cubicBezTo>
                  <a:cubicBezTo>
                    <a:pt x="234" y="264"/>
                    <a:pt x="220" y="267"/>
                    <a:pt x="206" y="270"/>
                  </a:cubicBezTo>
                  <a:cubicBezTo>
                    <a:pt x="203" y="270"/>
                    <a:pt x="201" y="270"/>
                    <a:pt x="198" y="271"/>
                  </a:cubicBezTo>
                  <a:close/>
                  <a:moveTo>
                    <a:pt x="259" y="257"/>
                  </a:moveTo>
                  <a:cubicBezTo>
                    <a:pt x="259" y="256"/>
                    <a:pt x="259" y="255"/>
                    <a:pt x="259" y="254"/>
                  </a:cubicBezTo>
                  <a:cubicBezTo>
                    <a:pt x="260" y="250"/>
                    <a:pt x="261" y="246"/>
                    <a:pt x="262" y="243"/>
                  </a:cubicBezTo>
                  <a:cubicBezTo>
                    <a:pt x="265" y="245"/>
                    <a:pt x="269" y="250"/>
                    <a:pt x="271" y="253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67" y="255"/>
                    <a:pt x="263" y="256"/>
                    <a:pt x="259" y="257"/>
                  </a:cubicBezTo>
                  <a:close/>
                  <a:moveTo>
                    <a:pt x="280" y="250"/>
                  </a:moveTo>
                  <a:cubicBezTo>
                    <a:pt x="275" y="245"/>
                    <a:pt x="270" y="238"/>
                    <a:pt x="265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7" y="223"/>
                    <a:pt x="270" y="213"/>
                    <a:pt x="272" y="203"/>
                  </a:cubicBezTo>
                  <a:cubicBezTo>
                    <a:pt x="273" y="197"/>
                    <a:pt x="275" y="191"/>
                    <a:pt x="276" y="185"/>
                  </a:cubicBezTo>
                  <a:cubicBezTo>
                    <a:pt x="276" y="182"/>
                    <a:pt x="277" y="179"/>
                    <a:pt x="278" y="176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325" y="181"/>
                    <a:pt x="378" y="206"/>
                    <a:pt x="297" y="243"/>
                  </a:cubicBezTo>
                  <a:cubicBezTo>
                    <a:pt x="296" y="244"/>
                    <a:pt x="295" y="244"/>
                    <a:pt x="294" y="245"/>
                  </a:cubicBezTo>
                  <a:cubicBezTo>
                    <a:pt x="289" y="247"/>
                    <a:pt x="284" y="249"/>
                    <a:pt x="280" y="250"/>
                  </a:cubicBezTo>
                  <a:close/>
                  <a:moveTo>
                    <a:pt x="254" y="241"/>
                  </a:moveTo>
                  <a:lnTo>
                    <a:pt x="252" y="231"/>
                  </a:lnTo>
                  <a:lnTo>
                    <a:pt x="257" y="236"/>
                  </a:lnTo>
                  <a:lnTo>
                    <a:pt x="254" y="241"/>
                  </a:lnTo>
                  <a:close/>
                  <a:moveTo>
                    <a:pt x="139" y="231"/>
                  </a:moveTo>
                  <a:lnTo>
                    <a:pt x="131" y="224"/>
                  </a:lnTo>
                  <a:lnTo>
                    <a:pt x="134" y="214"/>
                  </a:lnTo>
                  <a:lnTo>
                    <a:pt x="139" y="231"/>
                  </a:lnTo>
                  <a:close/>
                  <a:moveTo>
                    <a:pt x="258" y="227"/>
                  </a:moveTo>
                  <a:cubicBezTo>
                    <a:pt x="255" y="224"/>
                    <a:pt x="251" y="221"/>
                    <a:pt x="248" y="218"/>
                  </a:cubicBezTo>
                  <a:cubicBezTo>
                    <a:pt x="243" y="204"/>
                    <a:pt x="236" y="190"/>
                    <a:pt x="231" y="176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44" y="175"/>
                    <a:pt x="257" y="175"/>
                    <a:pt x="269" y="176"/>
                  </a:cubicBezTo>
                  <a:cubicBezTo>
                    <a:pt x="268" y="181"/>
                    <a:pt x="267" y="187"/>
                    <a:pt x="266" y="193"/>
                  </a:cubicBezTo>
                  <a:cubicBezTo>
                    <a:pt x="264" y="204"/>
                    <a:pt x="261" y="216"/>
                    <a:pt x="258" y="227"/>
                  </a:cubicBezTo>
                  <a:close/>
                  <a:moveTo>
                    <a:pt x="126" y="216"/>
                  </a:moveTo>
                  <a:cubicBezTo>
                    <a:pt x="125" y="216"/>
                    <a:pt x="125" y="215"/>
                    <a:pt x="124" y="215"/>
                  </a:cubicBezTo>
                  <a:cubicBezTo>
                    <a:pt x="124" y="214"/>
                    <a:pt x="123" y="213"/>
                    <a:pt x="122" y="213"/>
                  </a:cubicBezTo>
                  <a:cubicBezTo>
                    <a:pt x="120" y="210"/>
                    <a:pt x="117" y="207"/>
                    <a:pt x="114" y="204"/>
                  </a:cubicBezTo>
                  <a:cubicBezTo>
                    <a:pt x="114" y="203"/>
                    <a:pt x="114" y="203"/>
                    <a:pt x="113" y="202"/>
                  </a:cubicBezTo>
                  <a:cubicBezTo>
                    <a:pt x="113" y="202"/>
                    <a:pt x="113" y="201"/>
                    <a:pt x="112" y="201"/>
                  </a:cubicBezTo>
                  <a:cubicBezTo>
                    <a:pt x="112" y="201"/>
                    <a:pt x="111" y="200"/>
                    <a:pt x="111" y="199"/>
                  </a:cubicBezTo>
                  <a:cubicBezTo>
                    <a:pt x="112" y="199"/>
                    <a:pt x="112" y="199"/>
                    <a:pt x="113" y="199"/>
                  </a:cubicBezTo>
                  <a:cubicBezTo>
                    <a:pt x="117" y="197"/>
                    <a:pt x="120" y="196"/>
                    <a:pt x="124" y="195"/>
                  </a:cubicBezTo>
                  <a:cubicBezTo>
                    <a:pt x="124" y="195"/>
                    <a:pt x="125" y="195"/>
                    <a:pt x="125" y="195"/>
                  </a:cubicBezTo>
                  <a:cubicBezTo>
                    <a:pt x="126" y="194"/>
                    <a:pt x="127" y="194"/>
                    <a:pt x="129" y="193"/>
                  </a:cubicBezTo>
                  <a:cubicBezTo>
                    <a:pt x="129" y="195"/>
                    <a:pt x="129" y="197"/>
                    <a:pt x="130" y="199"/>
                  </a:cubicBezTo>
                  <a:cubicBezTo>
                    <a:pt x="128" y="204"/>
                    <a:pt x="127" y="210"/>
                    <a:pt x="126" y="216"/>
                  </a:cubicBezTo>
                  <a:close/>
                  <a:moveTo>
                    <a:pt x="235" y="208"/>
                  </a:moveTo>
                  <a:cubicBezTo>
                    <a:pt x="223" y="198"/>
                    <a:pt x="210" y="188"/>
                    <a:pt x="196" y="180"/>
                  </a:cubicBezTo>
                  <a:cubicBezTo>
                    <a:pt x="196" y="180"/>
                    <a:pt x="196" y="179"/>
                    <a:pt x="195" y="179"/>
                  </a:cubicBezTo>
                  <a:cubicBezTo>
                    <a:pt x="204" y="178"/>
                    <a:pt x="213" y="177"/>
                    <a:pt x="222" y="176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23" y="178"/>
                    <a:pt x="223" y="179"/>
                    <a:pt x="224" y="181"/>
                  </a:cubicBezTo>
                  <a:cubicBezTo>
                    <a:pt x="227" y="188"/>
                    <a:pt x="230" y="195"/>
                    <a:pt x="233" y="202"/>
                  </a:cubicBezTo>
                  <a:cubicBezTo>
                    <a:pt x="234" y="204"/>
                    <a:pt x="234" y="206"/>
                    <a:pt x="235" y="208"/>
                  </a:cubicBezTo>
                  <a:close/>
                  <a:moveTo>
                    <a:pt x="106" y="192"/>
                  </a:moveTo>
                  <a:cubicBezTo>
                    <a:pt x="105" y="191"/>
                    <a:pt x="104" y="189"/>
                    <a:pt x="103" y="188"/>
                  </a:cubicBezTo>
                  <a:cubicBezTo>
                    <a:pt x="103" y="188"/>
                    <a:pt x="103" y="187"/>
                    <a:pt x="103" y="187"/>
                  </a:cubicBezTo>
                  <a:cubicBezTo>
                    <a:pt x="91" y="170"/>
                    <a:pt x="96" y="155"/>
                    <a:pt x="119" y="158"/>
                  </a:cubicBezTo>
                  <a:cubicBezTo>
                    <a:pt x="120" y="158"/>
                    <a:pt x="122" y="158"/>
                    <a:pt x="123" y="158"/>
                  </a:cubicBezTo>
                  <a:cubicBezTo>
                    <a:pt x="124" y="167"/>
                    <a:pt x="125" y="176"/>
                    <a:pt x="127" y="185"/>
                  </a:cubicBezTo>
                  <a:cubicBezTo>
                    <a:pt x="127" y="185"/>
                    <a:pt x="127" y="185"/>
                    <a:pt x="127" y="185"/>
                  </a:cubicBezTo>
                  <a:cubicBezTo>
                    <a:pt x="124" y="186"/>
                    <a:pt x="120" y="187"/>
                    <a:pt x="117" y="188"/>
                  </a:cubicBezTo>
                  <a:cubicBezTo>
                    <a:pt x="114" y="190"/>
                    <a:pt x="110" y="191"/>
                    <a:pt x="106" y="192"/>
                  </a:cubicBezTo>
                  <a:cubicBezTo>
                    <a:pt x="106" y="192"/>
                    <a:pt x="106" y="192"/>
                    <a:pt x="106" y="192"/>
                  </a:cubicBezTo>
                  <a:close/>
                  <a:moveTo>
                    <a:pt x="143" y="181"/>
                  </a:moveTo>
                  <a:cubicBezTo>
                    <a:pt x="143" y="180"/>
                    <a:pt x="147" y="165"/>
                    <a:pt x="148" y="165"/>
                  </a:cubicBezTo>
                  <a:cubicBezTo>
                    <a:pt x="155" y="167"/>
                    <a:pt x="164" y="171"/>
                    <a:pt x="171" y="175"/>
                  </a:cubicBezTo>
                  <a:cubicBezTo>
                    <a:pt x="161" y="176"/>
                    <a:pt x="152" y="179"/>
                    <a:pt x="143" y="181"/>
                  </a:cubicBezTo>
                  <a:cubicBezTo>
                    <a:pt x="143" y="181"/>
                    <a:pt x="143" y="181"/>
                    <a:pt x="143" y="181"/>
                  </a:cubicBezTo>
                  <a:close/>
                  <a:moveTo>
                    <a:pt x="134" y="181"/>
                  </a:moveTo>
                  <a:cubicBezTo>
                    <a:pt x="133" y="175"/>
                    <a:pt x="133" y="170"/>
                    <a:pt x="132" y="165"/>
                  </a:cubicBezTo>
                  <a:cubicBezTo>
                    <a:pt x="132" y="163"/>
                    <a:pt x="131" y="161"/>
                    <a:pt x="131" y="160"/>
                  </a:cubicBezTo>
                  <a:cubicBezTo>
                    <a:pt x="134" y="160"/>
                    <a:pt x="137" y="161"/>
                    <a:pt x="140" y="162"/>
                  </a:cubicBezTo>
                  <a:cubicBezTo>
                    <a:pt x="139" y="165"/>
                    <a:pt x="138" y="168"/>
                    <a:pt x="137" y="170"/>
                  </a:cubicBezTo>
                  <a:cubicBezTo>
                    <a:pt x="136" y="174"/>
                    <a:pt x="135" y="177"/>
                    <a:pt x="134" y="181"/>
                  </a:cubicBezTo>
                  <a:close/>
                  <a:moveTo>
                    <a:pt x="184" y="173"/>
                  </a:moveTo>
                  <a:cubicBezTo>
                    <a:pt x="175" y="167"/>
                    <a:pt x="165" y="163"/>
                    <a:pt x="155" y="159"/>
                  </a:cubicBezTo>
                  <a:cubicBezTo>
                    <a:pt x="153" y="158"/>
                    <a:pt x="152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6" y="138"/>
                    <a:pt x="163" y="119"/>
                    <a:pt x="172" y="101"/>
                  </a:cubicBezTo>
                  <a:cubicBezTo>
                    <a:pt x="193" y="121"/>
                    <a:pt x="205" y="144"/>
                    <a:pt x="218" y="168"/>
                  </a:cubicBezTo>
                  <a:cubicBezTo>
                    <a:pt x="218" y="168"/>
                    <a:pt x="217" y="169"/>
                    <a:pt x="217" y="169"/>
                  </a:cubicBezTo>
                  <a:cubicBezTo>
                    <a:pt x="206" y="170"/>
                    <a:pt x="195" y="171"/>
                    <a:pt x="184" y="173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Oval 78"/>
            <p:cNvSpPr>
              <a:spLocks noChangeArrowheads="1"/>
            </p:cNvSpPr>
            <p:nvPr userDrawn="1"/>
          </p:nvSpPr>
          <p:spPr bwMode="auto">
            <a:xfrm>
              <a:off x="2929" y="2051"/>
              <a:ext cx="138" cy="14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" name="Text Box 79"/>
          <p:cNvSpPr txBox="1">
            <a:spLocks noChangeArrowheads="1"/>
          </p:cNvSpPr>
          <p:nvPr/>
        </p:nvSpPr>
        <p:spPr bwMode="auto">
          <a:xfrm>
            <a:off x="5876925" y="6359525"/>
            <a:ext cx="2400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200" smtClean="0"/>
              <a:t>International Atomic Energy Agency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39" r:id="rId13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800" b="1">
          <a:solidFill>
            <a:srgbClr val="000066"/>
          </a:solidFill>
          <a:latin typeface="+mn-lt"/>
        </a:defRPr>
      </a:lvl2pPr>
      <a:lvl3pPr marL="1162050" indent="-2476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3pPr>
      <a:lvl4pPr marL="1630363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4pPr>
      <a:lvl5pPr marL="20875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5pPr>
      <a:lvl6pPr marL="25447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6pPr>
      <a:lvl7pPr marL="30019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7pPr>
      <a:lvl8pPr marL="34591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8pPr>
      <a:lvl9pPr marL="39163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2247D2-98E1-4933-BCED-26079710156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73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strianet.org/istria/architecture/castles/trieste/miramare/00m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strianet.org/istria/architecture/castles/trieste/miramare/00m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.x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3.x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strianet.org/istria/architecture/castles/trieste/miramare/00mm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7" Type="http://schemas.openxmlformats.org/officeDocument/2006/relationships/image" Target="../media/image34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763" y="1987550"/>
            <a:ext cx="8621712" cy="2522538"/>
          </a:xfrm>
        </p:spPr>
        <p:txBody>
          <a:bodyPr/>
          <a:lstStyle/>
          <a:p>
            <a:pPr eaLnBrk="1" hangingPunct="1">
              <a:defRPr/>
            </a:pPr>
            <a:r>
              <a:rPr lang="en-GB" sz="900" smtClean="0">
                <a:solidFill>
                  <a:srgbClr val="6600FF"/>
                </a:solidFill>
              </a:rPr>
              <a:t>			</a:t>
            </a:r>
            <a:br>
              <a:rPr lang="en-GB" sz="900" smtClean="0">
                <a:solidFill>
                  <a:srgbClr val="6600FF"/>
                </a:solidFill>
              </a:rPr>
            </a:br>
            <a:r>
              <a:rPr lang="en-GB" sz="900" smtClean="0">
                <a:solidFill>
                  <a:srgbClr val="6600FF"/>
                </a:solidFill>
              </a:rPr>
              <a:t/>
            </a:r>
            <a:br>
              <a:rPr lang="en-GB" sz="900" smtClean="0">
                <a:solidFill>
                  <a:srgbClr val="6600FF"/>
                </a:solidFill>
              </a:rPr>
            </a:br>
            <a:r>
              <a:rPr lang="en-GB" sz="900" smtClean="0">
                <a:solidFill>
                  <a:srgbClr val="6600FF"/>
                </a:solidFill>
              </a:rPr>
              <a:t/>
            </a:r>
            <a:br>
              <a:rPr lang="en-GB" sz="900" smtClean="0">
                <a:solidFill>
                  <a:srgbClr val="6600FF"/>
                </a:solidFill>
              </a:rPr>
            </a:br>
            <a:r>
              <a:rPr lang="en-GB" sz="900" smtClean="0">
                <a:solidFill>
                  <a:srgbClr val="6600FF"/>
                </a:solidFill>
              </a:rPr>
              <a:t/>
            </a:r>
            <a:br>
              <a:rPr lang="en-GB" sz="900" smtClean="0">
                <a:solidFill>
                  <a:srgbClr val="6600FF"/>
                </a:solidFill>
              </a:rPr>
            </a:br>
            <a:endParaRPr lang="en-US" sz="900" smtClean="0">
              <a:solidFill>
                <a:srgbClr val="6600FF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3670300"/>
            <a:ext cx="91440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GB" sz="10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GB" sz="3600" b="1">
                <a:solidFill>
                  <a:srgbClr val="FF0000"/>
                </a:solidFill>
              </a:rPr>
              <a:t> D. Abriola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GB" sz="16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GB" sz="2400" b="1">
                <a:solidFill>
                  <a:schemeClr val="tx2"/>
                </a:solidFill>
              </a:rPr>
              <a:t>Nuclear Data Section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GB" sz="2400" b="1">
                <a:solidFill>
                  <a:schemeClr val="tx2"/>
                </a:solidFill>
              </a:rPr>
              <a:t>Department of Nuclear Sciences and Applications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255713" y="5727700"/>
            <a:ext cx="6910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20</a:t>
            </a:r>
            <a:r>
              <a:rPr lang="en-GB" b="1" baseline="30000" dirty="0" smtClean="0">
                <a:solidFill>
                  <a:schemeClr val="tx2"/>
                </a:solidFill>
              </a:rPr>
              <a:t>th</a:t>
            </a:r>
            <a:r>
              <a:rPr lang="en-GB" b="1" dirty="0" smtClean="0">
                <a:solidFill>
                  <a:schemeClr val="tx2"/>
                </a:solidFill>
              </a:rPr>
              <a:t> NSDD </a:t>
            </a:r>
            <a:r>
              <a:rPr lang="en-GB" b="1" dirty="0">
                <a:solidFill>
                  <a:schemeClr val="tx2"/>
                </a:solidFill>
              </a:rPr>
              <a:t>Meeting, </a:t>
            </a:r>
            <a:r>
              <a:rPr lang="en-GB" b="1" dirty="0" smtClean="0">
                <a:solidFill>
                  <a:schemeClr val="tx2"/>
                </a:solidFill>
              </a:rPr>
              <a:t>Kuwait, Jan. 2013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0" y="2312988"/>
            <a:ext cx="91440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IAEA’s Nuclear Data Program </a:t>
            </a:r>
            <a:endParaRPr lang="en-US" sz="4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66"/>
                </a:solidFill>
              </a:rPr>
              <a:t>D.ABRIOLA  NSDD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615950" y="1677988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3300"/>
                </a:solidFill>
              </a:rPr>
              <a:t>Outputs:</a:t>
            </a:r>
            <a:endParaRPr lang="en-GB" sz="2400" b="1" dirty="0">
              <a:solidFill>
                <a:srgbClr val="FF3300"/>
              </a:solidFill>
            </a:endParaRP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165100" y="484372"/>
            <a:ext cx="875347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Beta-delayed neutron emission evaluation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5100" y="2121974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Priority list for measurements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Database of  evaluated data (format should be defined) </a:t>
            </a:r>
            <a:endParaRPr lang="en-GB" sz="2000" b="1" dirty="0">
              <a:solidFill>
                <a:srgbClr val="000066"/>
              </a:solidFill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Old and New measurements compiled into database </a:t>
            </a:r>
            <a:endParaRPr lang="en-GB" sz="2000" b="1" dirty="0">
              <a:solidFill>
                <a:srgbClr val="000066"/>
              </a:solidFill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</a:rPr>
              <a:t>Agregate quantities like group </a:t>
            </a:r>
            <a:r>
              <a:rPr lang="en-US" sz="2000" b="1" dirty="0" smtClean="0">
                <a:solidFill>
                  <a:srgbClr val="000066"/>
                </a:solidFill>
              </a:rPr>
              <a:t>values </a:t>
            </a:r>
            <a:r>
              <a:rPr lang="en-US" sz="2000" b="1" dirty="0">
                <a:solidFill>
                  <a:srgbClr val="000066"/>
                </a:solidFill>
              </a:rPr>
              <a:t>stored in the </a:t>
            </a:r>
            <a:r>
              <a:rPr lang="en-US" sz="2000" b="1" dirty="0" smtClean="0">
                <a:solidFill>
                  <a:srgbClr val="000066"/>
                </a:solidFill>
              </a:rPr>
              <a:t>database</a:t>
            </a:r>
            <a:endParaRPr lang="en-GB" sz="2000" b="1" dirty="0">
              <a:solidFill>
                <a:srgbClr val="000066"/>
              </a:solidFill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Technical report</a:t>
            </a:r>
            <a:endParaRPr lang="en-GB" sz="2000" b="1" dirty="0">
              <a:solidFill>
                <a:srgbClr val="000066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00006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</a:rPr>
              <a:t>KUWAIT JAN 2013</a:t>
            </a:r>
            <a:endParaRPr lang="en-GB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66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</a:p>
        </p:txBody>
      </p:sp>
      <p:sp>
        <p:nvSpPr>
          <p:cNvPr id="730114" name="Rectangle 2"/>
          <p:cNvSpPr>
            <a:spLocks noChangeArrowheads="1"/>
          </p:cNvSpPr>
          <p:nvPr/>
        </p:nvSpPr>
        <p:spPr bwMode="auto">
          <a:xfrm>
            <a:off x="0" y="0"/>
            <a:ext cx="86217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2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NSDD activities in the IAEA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533525" y="581025"/>
            <a:ext cx="474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54050" y="614363"/>
            <a:ext cx="736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ENSDF evaluations </a:t>
            </a:r>
            <a:r>
              <a:rPr lang="en-GB"/>
              <a:t>(D. Abriola )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647700" y="1431925"/>
            <a:ext cx="80518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 Update of most </a:t>
            </a:r>
            <a:r>
              <a:rPr lang="en-US" dirty="0"/>
              <a:t>neutron deficient </a:t>
            </a:r>
            <a:r>
              <a:rPr lang="en-US" dirty="0" smtClean="0"/>
              <a:t>nuclides of    A=148 (with B. Singh)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ICTP exercise </a:t>
            </a:r>
            <a:r>
              <a:rPr lang="en-GB" dirty="0" smtClean="0"/>
              <a:t>A=211 </a:t>
            </a:r>
            <a:endParaRPr lang="en-GB" dirty="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ENSDD-2012 exercise </a:t>
            </a:r>
            <a:r>
              <a:rPr lang="en-GB" dirty="0" smtClean="0"/>
              <a:t>A=215</a:t>
            </a:r>
            <a:endParaRPr lang="en-GB" dirty="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Mass </a:t>
            </a:r>
            <a:r>
              <a:rPr lang="en-GB" dirty="0"/>
              <a:t>chain A=144 </a:t>
            </a:r>
            <a:r>
              <a:rPr lang="en-GB" dirty="0" smtClean="0"/>
              <a:t>to be submitted (with </a:t>
            </a:r>
            <a:r>
              <a:rPr lang="en-GB" dirty="0"/>
              <a:t>A. </a:t>
            </a:r>
            <a:r>
              <a:rPr lang="en-GB" dirty="0" err="1" smtClean="0"/>
              <a:t>Sonzogni</a:t>
            </a:r>
            <a:r>
              <a:rPr lang="en-GB" dirty="0" smtClean="0"/>
              <a:t>)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49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54050" y="703263"/>
            <a:ext cx="736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srgbClr val="FF3300"/>
                </a:solidFill>
              </a:rPr>
              <a:t>6+</a:t>
            </a:r>
            <a:r>
              <a:rPr lang="en-GB" sz="3200" b="1" dirty="0">
                <a:solidFill>
                  <a:srgbClr val="6600FF"/>
                </a:solidFill>
              </a:rPr>
              <a:t>2</a:t>
            </a:r>
            <a:r>
              <a:rPr lang="en-GB" sz="3200" b="1" dirty="0" smtClean="0">
                <a:solidFill>
                  <a:srgbClr val="FF3300"/>
                </a:solidFill>
              </a:rPr>
              <a:t>+2  Contracts </a:t>
            </a:r>
            <a:r>
              <a:rPr lang="en-GB" sz="3200" b="1" dirty="0">
                <a:solidFill>
                  <a:srgbClr val="FF3300"/>
                </a:solidFill>
              </a:rPr>
              <a:t>– </a:t>
            </a:r>
            <a:r>
              <a:rPr lang="en-GB" sz="3200" b="1" dirty="0" smtClean="0">
                <a:solidFill>
                  <a:srgbClr val="FF3300"/>
                </a:solidFill>
              </a:rPr>
              <a:t>2011…2012</a:t>
            </a:r>
            <a:endParaRPr lang="en-GB" sz="3200" b="1" dirty="0">
              <a:solidFill>
                <a:srgbClr val="FF3300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98500" y="1709738"/>
            <a:ext cx="75565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</a:pPr>
            <a:r>
              <a:rPr lang="en-GB" dirty="0">
                <a:solidFill>
                  <a:srgbClr val="CDD056"/>
                </a:solidFill>
              </a:rPr>
              <a:t>1.  Joshi and Jain (India) 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dirty="0"/>
              <a:t>2.  </a:t>
            </a:r>
            <a:r>
              <a:rPr lang="en-GB" dirty="0">
                <a:solidFill>
                  <a:srgbClr val="6600FF"/>
                </a:solidFill>
              </a:rPr>
              <a:t>Wang and Audi (China)  Atomic Mass Evaluation (Horizontal)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GB" dirty="0" err="1">
                <a:solidFill>
                  <a:srgbClr val="CDD056"/>
                </a:solidFill>
              </a:rPr>
              <a:t>Zuber</a:t>
            </a:r>
            <a:r>
              <a:rPr lang="en-GB" dirty="0">
                <a:solidFill>
                  <a:srgbClr val="CDD056"/>
                </a:solidFill>
              </a:rPr>
              <a:t> (Poland) 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GB" dirty="0" smtClean="0">
                <a:solidFill>
                  <a:srgbClr val="CDD056"/>
                </a:solidFill>
              </a:rPr>
              <a:t> A</a:t>
            </a:r>
            <a:r>
              <a:rPr lang="en-GB" dirty="0">
                <a:solidFill>
                  <a:srgbClr val="CDD056"/>
                </a:solidFill>
              </a:rPr>
              <a:t>. </a:t>
            </a:r>
            <a:r>
              <a:rPr lang="en-GB" dirty="0" err="1">
                <a:solidFill>
                  <a:srgbClr val="CDD056"/>
                </a:solidFill>
              </a:rPr>
              <a:t>Negret</a:t>
            </a:r>
            <a:r>
              <a:rPr lang="en-GB" dirty="0">
                <a:solidFill>
                  <a:srgbClr val="CDD056"/>
                </a:solidFill>
              </a:rPr>
              <a:t> (Romania) 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 startAt="3"/>
            </a:pP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2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533525" y="581025"/>
            <a:ext cx="474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738308" name="Text Box 4"/>
          <p:cNvSpPr txBox="1">
            <a:spLocks noChangeArrowheads="1"/>
          </p:cNvSpPr>
          <p:nvPr/>
        </p:nvSpPr>
        <p:spPr bwMode="auto">
          <a:xfrm>
            <a:off x="720725" y="1303338"/>
            <a:ext cx="75565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dirty="0"/>
              <a:t>5. J. </a:t>
            </a:r>
            <a:r>
              <a:rPr lang="en-GB" dirty="0" err="1" smtClean="0"/>
              <a:t>Timar</a:t>
            </a:r>
            <a:r>
              <a:rPr lang="en-GB" dirty="0" smtClean="0"/>
              <a:t> – Z. </a:t>
            </a:r>
            <a:r>
              <a:rPr lang="en-GB" dirty="0" err="1" smtClean="0"/>
              <a:t>Elekes</a:t>
            </a:r>
            <a:r>
              <a:rPr lang="en-GB" dirty="0" smtClean="0"/>
              <a:t> </a:t>
            </a:r>
            <a:r>
              <a:rPr lang="en-GB" dirty="0"/>
              <a:t>(Hungary) </a:t>
            </a:r>
          </a:p>
          <a:p>
            <a:pPr algn="l">
              <a:spcBef>
                <a:spcPct val="50000"/>
              </a:spcBef>
              <a:defRPr/>
            </a:pPr>
            <a:r>
              <a:rPr lang="en-GB" dirty="0"/>
              <a:t>6. </a:t>
            </a:r>
            <a:r>
              <a:rPr lang="en-GB" dirty="0">
                <a:solidFill>
                  <a:srgbClr val="6600FF"/>
                </a:solidFill>
              </a:rPr>
              <a:t>N. Stone (USA)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olidFill>
                  <a:srgbClr val="6600FF"/>
                </a:solidFill>
              </a:rPr>
              <a:t>Nuclear Moments (Horizontal): </a:t>
            </a:r>
            <a:br>
              <a:rPr lang="en-GB" dirty="0">
                <a:solidFill>
                  <a:srgbClr val="6600FF"/>
                </a:solidFill>
              </a:rPr>
            </a:br>
            <a:r>
              <a:rPr lang="en-GB" dirty="0">
                <a:solidFill>
                  <a:srgbClr val="6600FF"/>
                </a:solidFill>
              </a:rPr>
              <a:t>	</a:t>
            </a:r>
            <a:r>
              <a:rPr lang="en-GB" dirty="0" smtClean="0">
                <a:solidFill>
                  <a:srgbClr val="6600FF"/>
                </a:solidFill>
              </a:rPr>
              <a:t>Compilation </a:t>
            </a:r>
            <a:r>
              <a:rPr lang="en-GB" dirty="0">
                <a:solidFill>
                  <a:srgbClr val="6600FF"/>
                </a:solidFill>
              </a:rPr>
              <a:t>and </a:t>
            </a:r>
            <a:r>
              <a:rPr lang="en-GB" dirty="0" smtClean="0">
                <a:solidFill>
                  <a:srgbClr val="6600FF"/>
                </a:solidFill>
              </a:rPr>
              <a:t>evaluation</a:t>
            </a:r>
            <a:endParaRPr lang="en-US" dirty="0"/>
          </a:p>
          <a:p>
            <a:pPr algn="l">
              <a:spcBef>
                <a:spcPct val="50000"/>
              </a:spcBef>
              <a:defRPr/>
            </a:pPr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/>
              <a:t>Lalkovski (Bulgaria</a:t>
            </a:r>
            <a:r>
              <a:rPr lang="en-US" dirty="0" smtClean="0"/>
              <a:t>)</a:t>
            </a:r>
          </a:p>
          <a:p>
            <a:pPr algn="l">
              <a:spcBef>
                <a:spcPct val="50000"/>
              </a:spcBef>
              <a:defRPr/>
            </a:pPr>
            <a:r>
              <a:rPr lang="en-US" dirty="0"/>
              <a:t>8. </a:t>
            </a:r>
            <a:r>
              <a:rPr lang="en-US" dirty="0" err="1"/>
              <a:t>Abusaleem</a:t>
            </a:r>
            <a:r>
              <a:rPr lang="en-US" dirty="0"/>
              <a:t> </a:t>
            </a:r>
            <a:r>
              <a:rPr lang="en-US" dirty="0" err="1"/>
              <a:t>Kalifeh</a:t>
            </a:r>
            <a:r>
              <a:rPr lang="en-US" dirty="0"/>
              <a:t>  (</a:t>
            </a:r>
            <a:r>
              <a:rPr lang="en-US" dirty="0" smtClean="0"/>
              <a:t>Jordan)</a:t>
            </a:r>
            <a:endParaRPr lang="en-US" dirty="0"/>
          </a:p>
          <a:p>
            <a:pPr algn="l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B050"/>
                </a:solidFill>
              </a:rPr>
              <a:t>9. S. </a:t>
            </a:r>
            <a:r>
              <a:rPr lang="en-US" dirty="0" err="1" smtClean="0">
                <a:solidFill>
                  <a:srgbClr val="00B050"/>
                </a:solidFill>
              </a:rPr>
              <a:t>Erturk</a:t>
            </a:r>
            <a:r>
              <a:rPr lang="en-US" dirty="0" smtClean="0">
                <a:solidFill>
                  <a:srgbClr val="00B050"/>
                </a:solidFill>
              </a:rPr>
              <a:t>  (Turkey    </a:t>
            </a:r>
            <a:r>
              <a:rPr lang="en-US" dirty="0">
                <a:solidFill>
                  <a:srgbClr val="00B050"/>
                </a:solidFill>
              </a:rPr>
              <a:t>2012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algn="l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B050"/>
                </a:solidFill>
              </a:rPr>
              <a:t>10. </a:t>
            </a:r>
            <a:r>
              <a:rPr lang="en-GB" dirty="0" err="1">
                <a:solidFill>
                  <a:srgbClr val="00B050"/>
                </a:solidFill>
              </a:rPr>
              <a:t>Sukhjeet</a:t>
            </a:r>
            <a:r>
              <a:rPr lang="en-GB" dirty="0">
                <a:solidFill>
                  <a:srgbClr val="00B050"/>
                </a:solidFill>
              </a:rPr>
              <a:t> Singh DHINDSA </a:t>
            </a:r>
            <a:r>
              <a:rPr lang="en-US" dirty="0" smtClean="0">
                <a:solidFill>
                  <a:srgbClr val="00B050"/>
                </a:solidFill>
              </a:rPr>
              <a:t>(India   </a:t>
            </a:r>
            <a:r>
              <a:rPr lang="en-US" dirty="0">
                <a:solidFill>
                  <a:srgbClr val="00B050"/>
                </a:solidFill>
              </a:rPr>
              <a:t>2012)</a:t>
            </a:r>
            <a:endParaRPr lang="en-GB" dirty="0">
              <a:solidFill>
                <a:srgbClr val="00B050"/>
              </a:solidFill>
            </a:endParaRPr>
          </a:p>
          <a:p>
            <a:pPr algn="l">
              <a:spcBef>
                <a:spcPct val="50000"/>
              </a:spcBef>
              <a:defRPr/>
            </a:pPr>
            <a:endParaRPr lang="en-GB" dirty="0">
              <a:solidFill>
                <a:srgbClr val="00B050"/>
              </a:solidFill>
            </a:endParaRPr>
          </a:p>
          <a:p>
            <a:pPr algn="l">
              <a:spcBef>
                <a:spcPct val="50000"/>
              </a:spcBef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4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579438"/>
            <a:ext cx="8604250" cy="78740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International Network of NSDD evaluators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187575"/>
            <a:ext cx="8604250" cy="40005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Biennial </a:t>
            </a:r>
            <a:r>
              <a:rPr lang="en-GB" sz="2400" dirty="0"/>
              <a:t>meetings of the International Network of Nuclear Structure and Decay Data Evaluators (NSDD) are funded and organized under the auspices of </a:t>
            </a:r>
            <a:r>
              <a:rPr lang="en-GB" sz="2400" dirty="0" smtClean="0"/>
              <a:t>NDS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19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meeting of NSDD </a:t>
            </a:r>
            <a:r>
              <a:rPr lang="en-GB" sz="2400" dirty="0"/>
              <a:t>network was held at the IAEA Vienna, Austria, 4–8 April 2011 (INDC(NDS)-0595). This meeting was attended by 35 scientists from 20 Member </a:t>
            </a:r>
            <a:r>
              <a:rPr lang="en-GB" sz="2400" dirty="0" smtClean="0"/>
              <a:t>States</a:t>
            </a:r>
            <a:endParaRPr lang="en-GB" sz="2400" dirty="0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NSDD NETWORK</a:t>
            </a:r>
            <a:endParaRPr lang="en-GB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3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452438"/>
            <a:ext cx="8604250" cy="78740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International Network of NSDD evaluators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7362" name="Picture 2" descr="\\NAPC-Home\NAPC-Home\ABRIOLAD\Desktop\Meeting_NSDD_April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104900"/>
            <a:ext cx="6845299" cy="52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NSDD NETWORK</a:t>
            </a:r>
            <a:endParaRPr lang="en-GB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77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579438"/>
            <a:ext cx="8604250" cy="78740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International Network of NSDD evaluators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514475"/>
            <a:ext cx="8604250" cy="40005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14 Centres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55801"/>
            <a:ext cx="9082878" cy="3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NSDD NETWORK</a:t>
            </a:r>
            <a:endParaRPr lang="en-GB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3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579438"/>
            <a:ext cx="8604250" cy="78740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International Network of NSDD evaluators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514475"/>
            <a:ext cx="8604250" cy="4000500"/>
          </a:xfrm>
        </p:spPr>
        <p:txBody>
          <a:bodyPr/>
          <a:lstStyle/>
          <a:p>
            <a:pPr>
              <a:buFontTx/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000" dirty="0" smtClean="0"/>
              <a:t>Specific </a:t>
            </a:r>
            <a:r>
              <a:rPr lang="en-GB" sz="2000" dirty="0"/>
              <a:t>mass chain activities, horizontal evaluations and technical </a:t>
            </a:r>
            <a:r>
              <a:rPr lang="en-GB" sz="2000" dirty="0" smtClean="0"/>
              <a:t>issues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Problems </a:t>
            </a:r>
            <a:r>
              <a:rPr lang="en-GB" sz="2000" dirty="0"/>
              <a:t>are still being experienced in maintaining suitable numbers of mass chain evaluators (expressed as FTE – Full Time Effort</a:t>
            </a:r>
            <a:r>
              <a:rPr lang="en-GB" sz="2000" dirty="0" smtClean="0"/>
              <a:t>)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Thanks </a:t>
            </a:r>
            <a:r>
              <a:rPr lang="en-GB" sz="2000" dirty="0"/>
              <a:t>to IAEA efforts, </a:t>
            </a:r>
            <a:r>
              <a:rPr lang="en-GB" sz="2000" dirty="0" smtClean="0"/>
              <a:t> </a:t>
            </a:r>
            <a:r>
              <a:rPr lang="en-GB" sz="2000" dirty="0"/>
              <a:t>evaluators are being supported and are actively performing </a:t>
            </a:r>
            <a:r>
              <a:rPr lang="en-GB" sz="2000" dirty="0" smtClean="0"/>
              <a:t>evaluations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 </a:t>
            </a:r>
            <a:r>
              <a:rPr lang="en-GB" sz="2000" dirty="0"/>
              <a:t>NDS staff will continue to support new evaluators and collaborate in mass chain </a:t>
            </a:r>
            <a:r>
              <a:rPr lang="en-GB" sz="2000" dirty="0" smtClean="0"/>
              <a:t>evaluations</a:t>
            </a:r>
            <a:endParaRPr lang="en-GB" sz="18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NSDD NETWORK</a:t>
            </a:r>
            <a:endParaRPr lang="en-GB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79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579438"/>
            <a:ext cx="8604250" cy="78740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International Network of NSDD evaluators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168400"/>
            <a:ext cx="8604250" cy="43465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List of 51 actions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8" y="1295400"/>
            <a:ext cx="5886953" cy="485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NSDD NETWORK</a:t>
            </a:r>
            <a:endParaRPr lang="en-GB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93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0"/>
            <a:ext cx="8604250" cy="78740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International Network of NSDD evaluators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649" y="993775"/>
            <a:ext cx="8604250" cy="47752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 meeting in Kuwait, January 2013</a:t>
            </a:r>
          </a:p>
          <a:p>
            <a:pPr marL="0" indent="0">
              <a:buNone/>
            </a:pPr>
            <a:endParaRPr lang="en-GB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37" y="3829049"/>
            <a:ext cx="2795441" cy="66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4" y="2273300"/>
            <a:ext cx="3911158" cy="386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618447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http://www-nds.iaea.org/nsdd/#int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00550" y="2590800"/>
            <a:ext cx="47434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GB" sz="2800" dirty="0" smtClean="0">
                <a:solidFill>
                  <a:srgbClr val="008000"/>
                </a:solidFill>
              </a:rPr>
              <a:t>KFAS  &amp;</a:t>
            </a:r>
          </a:p>
          <a:p>
            <a:r>
              <a:rPr lang="en-GB" sz="2800" dirty="0" smtClean="0">
                <a:solidFill>
                  <a:srgbClr val="008000"/>
                </a:solidFill>
              </a:rPr>
              <a:t> Physics Department K.U.</a:t>
            </a:r>
            <a:endParaRPr lang="en-GB" sz="2800" dirty="0">
              <a:solidFill>
                <a:srgbClr val="008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6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727555"/>
            <a:ext cx="4200525" cy="543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27" name="Rectangle 1031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144001" cy="584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IAEA Nuclear Data Section</a:t>
            </a:r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000" b="0" dirty="0" smtClean="0">
                <a:solidFill>
                  <a:schemeClr val="tx1"/>
                </a:solidFill>
              </a:rPr>
              <a:t>D.ABRIOLA  NSDD</a:t>
            </a:r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19900" y="1839913"/>
            <a:ext cx="1828800" cy="469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</a:rPr>
              <a:t>Three Units</a:t>
            </a:r>
            <a:endParaRPr lang="en-GB" sz="24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4889499" y="2074862"/>
            <a:ext cx="1930398" cy="6810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19900" y="3150837"/>
            <a:ext cx="1381125" cy="469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</a:rPr>
              <a:t>17 staff</a:t>
            </a:r>
            <a:endParaRPr lang="en-GB" sz="24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581650" y="3385786"/>
            <a:ext cx="1238248" cy="50041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25800" y="2928587"/>
            <a:ext cx="1549400" cy="457200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33600" y="4546600"/>
            <a:ext cx="1549400" cy="457200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75200" y="3360386"/>
            <a:ext cx="1549400" cy="457200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775200" y="4546600"/>
            <a:ext cx="1549400" cy="457200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87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7" grpId="0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" y="0"/>
            <a:ext cx="9117807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7404100" y="3296887"/>
            <a:ext cx="1549400" cy="457200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65400" y="4503387"/>
            <a:ext cx="5283200" cy="457200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47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579438"/>
            <a:ext cx="8604250" cy="78740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International Network of NSDD evaluators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68288" y="1412875"/>
            <a:ext cx="8774112" cy="4775200"/>
          </a:xfrm>
        </p:spPr>
        <p:txBody>
          <a:bodyPr/>
          <a:lstStyle/>
          <a:p>
            <a:r>
              <a:rPr lang="en-GB" sz="1600" i="1" dirty="0"/>
              <a:t>Bilateral </a:t>
            </a:r>
            <a:r>
              <a:rPr lang="en-GB" sz="1600" i="1" dirty="0" smtClean="0"/>
              <a:t>visits :</a:t>
            </a:r>
          </a:p>
          <a:p>
            <a:endParaRPr lang="en-GB" sz="1600" dirty="0"/>
          </a:p>
          <a:p>
            <a:pPr lvl="0"/>
            <a:r>
              <a:rPr lang="en-GB" sz="1800" dirty="0"/>
              <a:t>B. Singh, McMaster University to NDS. Collaborate </a:t>
            </a:r>
            <a:r>
              <a:rPr lang="en-US" sz="1800" dirty="0"/>
              <a:t>on the update of the most neutron deficient nuclides of A=148: 148Tm, 148Er and 148Ho for ENSDF database.</a:t>
            </a:r>
            <a:r>
              <a:rPr lang="en-GB" sz="1800" dirty="0"/>
              <a:t> </a:t>
            </a:r>
            <a:r>
              <a:rPr lang="en-US" sz="1800" dirty="0"/>
              <a:t>14</a:t>
            </a:r>
            <a:r>
              <a:rPr lang="en-GB" sz="1800" dirty="0"/>
              <a:t>–</a:t>
            </a:r>
            <a:r>
              <a:rPr lang="en-US" sz="1800" dirty="0"/>
              <a:t>16 June </a:t>
            </a:r>
            <a:r>
              <a:rPr lang="en-US" sz="1800" dirty="0" smtClean="0"/>
              <a:t>2011</a:t>
            </a:r>
            <a:endParaRPr lang="en-US" sz="1800" dirty="0"/>
          </a:p>
          <a:p>
            <a:pPr lvl="0"/>
            <a:endParaRPr lang="en-GB" sz="1800" dirty="0"/>
          </a:p>
          <a:p>
            <a:pPr lvl="0"/>
            <a:r>
              <a:rPr lang="en-GB" sz="1800" dirty="0"/>
              <a:t>D.H. Abriola (IAEA-NDS) to McMaster University. Collaborative work with B. Singh on beta-delayed neutron emission evaluation. 7–11 November 2011</a:t>
            </a:r>
          </a:p>
          <a:p>
            <a:pPr lvl="0"/>
            <a:endParaRPr lang="en-GB" sz="1800" dirty="0"/>
          </a:p>
          <a:p>
            <a:pPr lvl="0" hangingPunct="0"/>
            <a:r>
              <a:rPr lang="en-GB" sz="1800" dirty="0"/>
              <a:t>D.H. Abriola (IAEA-NDS) to NNDC. Attendance at USNDP meeting, and carry out ENSDF work.  13–23 November 2011</a:t>
            </a:r>
          </a:p>
          <a:p>
            <a:pPr lvl="0" hangingPunct="0"/>
            <a:endParaRPr lang="en-GB" sz="1800" dirty="0"/>
          </a:p>
          <a:p>
            <a:pPr lvl="0"/>
            <a:r>
              <a:rPr lang="en-GB" sz="1800" dirty="0"/>
              <a:t>B. </a:t>
            </a:r>
            <a:r>
              <a:rPr lang="en-GB" sz="1800" dirty="0" err="1"/>
              <a:t>Pritychenko</a:t>
            </a:r>
            <a:r>
              <a:rPr lang="en-GB" sz="1800" dirty="0"/>
              <a:t>, NNDC to NDS. Install and load NSR database on NDS MySQL database server and revise technical procedures. 21–25 November 2011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NSDD NETWORK</a:t>
            </a:r>
            <a:endParaRPr lang="en-GB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06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579438"/>
            <a:ext cx="8604250" cy="78740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International Network of NSDD evaluators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68288" y="1412875"/>
            <a:ext cx="8774112" cy="4775200"/>
          </a:xfrm>
        </p:spPr>
        <p:txBody>
          <a:bodyPr/>
          <a:lstStyle/>
          <a:p>
            <a:r>
              <a:rPr lang="en-GB" sz="1600" i="1" dirty="0"/>
              <a:t>Bilateral </a:t>
            </a:r>
            <a:r>
              <a:rPr lang="en-GB" sz="1600" i="1" dirty="0" smtClean="0"/>
              <a:t>visits (</a:t>
            </a:r>
            <a:r>
              <a:rPr lang="en-GB" sz="1600" i="1" dirty="0" err="1" smtClean="0"/>
              <a:t>cont</a:t>
            </a:r>
            <a:r>
              <a:rPr lang="en-GB" sz="1600" i="1" dirty="0" smtClean="0"/>
              <a:t>):</a:t>
            </a:r>
          </a:p>
          <a:p>
            <a:endParaRPr lang="en-GB" sz="1600" dirty="0"/>
          </a:p>
          <a:p>
            <a:pPr lvl="0"/>
            <a:r>
              <a:rPr lang="en-GB" sz="1800" dirty="0" smtClean="0"/>
              <a:t>F. </a:t>
            </a:r>
            <a:r>
              <a:rPr lang="en-GB" sz="1800" dirty="0" err="1" smtClean="0"/>
              <a:t>Kondev</a:t>
            </a:r>
            <a:r>
              <a:rPr lang="en-GB" sz="1800" dirty="0" smtClean="0"/>
              <a:t>, ANL </a:t>
            </a:r>
            <a:r>
              <a:rPr lang="en-GB" sz="1800" dirty="0"/>
              <a:t>to NDS. Collaborate </a:t>
            </a:r>
            <a:r>
              <a:rPr lang="en-US" sz="1800" dirty="0"/>
              <a:t>on the </a:t>
            </a:r>
            <a:r>
              <a:rPr lang="en-US" sz="1800" dirty="0" smtClean="0"/>
              <a:t>improving </a:t>
            </a:r>
            <a:r>
              <a:rPr lang="en-US" sz="1800" dirty="0"/>
              <a:t>of </a:t>
            </a:r>
            <a:r>
              <a:rPr lang="en-US" sz="1800" dirty="0" err="1" smtClean="0"/>
              <a:t>LiveChart</a:t>
            </a:r>
            <a:r>
              <a:rPr lang="en-US" sz="1800" dirty="0" smtClean="0"/>
              <a:t>. </a:t>
            </a:r>
            <a:r>
              <a:rPr lang="en-US" sz="1800" dirty="0"/>
              <a:t> </a:t>
            </a:r>
            <a:r>
              <a:rPr lang="en-US" sz="1800" dirty="0" smtClean="0"/>
              <a:t>Decay Data sets, </a:t>
            </a:r>
            <a:r>
              <a:rPr lang="en-US" sz="1800" dirty="0" err="1" smtClean="0"/>
              <a:t>Radlist</a:t>
            </a:r>
            <a:r>
              <a:rPr lang="en-US" sz="1800" dirty="0" smtClean="0"/>
              <a:t> and XUNDL 19</a:t>
            </a:r>
            <a:r>
              <a:rPr lang="en-GB" sz="1800" dirty="0" smtClean="0"/>
              <a:t>–</a:t>
            </a:r>
            <a:r>
              <a:rPr lang="en-US" sz="1800" dirty="0" smtClean="0"/>
              <a:t>20 March 2012</a:t>
            </a:r>
            <a:endParaRPr lang="en-US" sz="1800" dirty="0"/>
          </a:p>
          <a:p>
            <a:pPr lvl="0"/>
            <a:endParaRPr lang="en-GB" sz="1800" dirty="0"/>
          </a:p>
          <a:p>
            <a:pPr lvl="0"/>
            <a:r>
              <a:rPr lang="en-GB" sz="1800" dirty="0" smtClean="0"/>
              <a:t>A. </a:t>
            </a:r>
            <a:r>
              <a:rPr lang="en-GB" sz="1800" dirty="0" err="1" smtClean="0"/>
              <a:t>Sonzogni</a:t>
            </a:r>
            <a:r>
              <a:rPr lang="en-GB" sz="1800" dirty="0" smtClean="0"/>
              <a:t> (NNDC to NDS</a:t>
            </a:r>
            <a:r>
              <a:rPr lang="en-GB" sz="1800" dirty="0"/>
              <a:t>) </a:t>
            </a:r>
            <a:r>
              <a:rPr lang="en-GB" sz="1800" dirty="0" err="1" smtClean="0"/>
              <a:t>Instal</a:t>
            </a:r>
            <a:r>
              <a:rPr lang="en-GB" sz="1800" dirty="0" smtClean="0"/>
              <a:t> </a:t>
            </a:r>
            <a:r>
              <a:rPr lang="en-GB" sz="1800" dirty="0" err="1" smtClean="0"/>
              <a:t>NuDat</a:t>
            </a:r>
            <a:r>
              <a:rPr lang="en-GB" sz="1800" dirty="0" smtClean="0"/>
              <a:t>, ENSDF web </a:t>
            </a:r>
            <a:r>
              <a:rPr lang="en-GB" sz="1800" dirty="0" err="1" smtClean="0"/>
              <a:t>retrival</a:t>
            </a:r>
            <a:r>
              <a:rPr lang="en-GB" sz="1800" dirty="0" smtClean="0"/>
              <a:t>. Synchronize NSD-NNDC. 26–30 March 2012</a:t>
            </a:r>
          </a:p>
          <a:p>
            <a:pPr lvl="0"/>
            <a:endParaRPr lang="en-GB" sz="1800" dirty="0" smtClean="0"/>
          </a:p>
          <a:p>
            <a:r>
              <a:rPr lang="en-GB" sz="1800" dirty="0" smtClean="0"/>
              <a:t>P. </a:t>
            </a:r>
            <a:r>
              <a:rPr lang="en-GB" sz="1800" dirty="0" err="1" smtClean="0"/>
              <a:t>Dimitriou</a:t>
            </a:r>
            <a:r>
              <a:rPr lang="en-GB" sz="1800" dirty="0" smtClean="0"/>
              <a:t> (IAEA-NDS to </a:t>
            </a:r>
            <a:r>
              <a:rPr lang="fr-FR" sz="1800" dirty="0" smtClean="0"/>
              <a:t>Laboratoire </a:t>
            </a:r>
            <a:r>
              <a:rPr lang="fr-FR" sz="1800" dirty="0"/>
              <a:t>National de Métrologie et d’Essais (LNE</a:t>
            </a:r>
            <a:r>
              <a:rPr lang="fr-FR" sz="1800" dirty="0" smtClean="0"/>
              <a:t>)</a:t>
            </a:r>
            <a:r>
              <a:rPr lang="en-GB" sz="1800" dirty="0" smtClean="0"/>
              <a:t>  DDEP 8-10 Oct. 2012</a:t>
            </a:r>
          </a:p>
          <a:p>
            <a:endParaRPr lang="en-GB" sz="1800" dirty="0" smtClean="0"/>
          </a:p>
          <a:p>
            <a:pPr lvl="0"/>
            <a:r>
              <a:rPr lang="en-GB" sz="1800" dirty="0"/>
              <a:t>D.H. </a:t>
            </a:r>
            <a:r>
              <a:rPr lang="en-GB" sz="1800" dirty="0" err="1"/>
              <a:t>Abriola</a:t>
            </a:r>
            <a:r>
              <a:rPr lang="en-GB" sz="1800" dirty="0"/>
              <a:t> (IAEA-NDS) to NNDC. Attendance at USNDP meeting, and carry out ENSDF work.  </a:t>
            </a:r>
            <a:r>
              <a:rPr lang="en-GB" sz="1800" dirty="0" smtClean="0"/>
              <a:t>5–9 </a:t>
            </a:r>
            <a:r>
              <a:rPr lang="en-GB" sz="1800" dirty="0"/>
              <a:t>November </a:t>
            </a:r>
            <a:r>
              <a:rPr lang="en-GB" sz="1800" dirty="0" smtClean="0"/>
              <a:t>2012</a:t>
            </a:r>
            <a:endParaRPr lang="en-GB" sz="1800" dirty="0"/>
          </a:p>
          <a:p>
            <a:endParaRPr lang="en-GB" sz="1800" dirty="0"/>
          </a:p>
          <a:p>
            <a:pPr lvl="0"/>
            <a:endParaRPr lang="en-GB" sz="1800" dirty="0"/>
          </a:p>
          <a:p>
            <a:pPr lvl="0"/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NSDD NETWORK</a:t>
            </a:r>
            <a:endParaRPr lang="en-GB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27966"/>
            <a:ext cx="9072562" cy="585418"/>
          </a:xfrm>
          <a:noFill/>
          <a:ln/>
        </p:spPr>
        <p:txBody>
          <a:bodyPr>
            <a:spAutoFit/>
          </a:bodyPr>
          <a:lstStyle/>
          <a:p>
            <a:r>
              <a:rPr lang="en-GB" dirty="0">
                <a:solidFill>
                  <a:srgbClr val="6600FF"/>
                </a:solidFill>
              </a:rPr>
              <a:t>Workshops  </a:t>
            </a:r>
            <a:r>
              <a:rPr lang="en-GB" dirty="0" smtClean="0">
                <a:solidFill>
                  <a:srgbClr val="6600FF"/>
                </a:solidFill>
              </a:rPr>
              <a:t>2012</a:t>
            </a:r>
            <a:endParaRPr lang="en-GB" dirty="0">
              <a:solidFill>
                <a:srgbClr val="6600FF"/>
              </a:solidFill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938338" y="1339850"/>
            <a:ext cx="7205662" cy="55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 algn="l">
              <a:spcBef>
                <a:spcPct val="30000"/>
              </a:spcBef>
              <a:buClr>
                <a:schemeClr val="tx1"/>
              </a:buClr>
              <a:buSzPct val="150000"/>
              <a:buAutoNum type="arabicPeriod"/>
            </a:pPr>
            <a:r>
              <a:rPr lang="en-GB" sz="2400" dirty="0" smtClean="0">
                <a:solidFill>
                  <a:srgbClr val="FF0000"/>
                </a:solidFill>
                <a:effectLst/>
              </a:rPr>
              <a:t>Nuclear </a:t>
            </a:r>
            <a:r>
              <a:rPr lang="en-GB" sz="2400" dirty="0">
                <a:solidFill>
                  <a:srgbClr val="FF0000"/>
                </a:solidFill>
                <a:effectLst/>
              </a:rPr>
              <a:t>Structure and Decay Data: Theory and </a:t>
            </a:r>
            <a:r>
              <a:rPr lang="en-GB" sz="2400" dirty="0" smtClean="0">
                <a:solidFill>
                  <a:srgbClr val="FF0000"/>
                </a:solidFill>
                <a:effectLst/>
              </a:rPr>
              <a:t>Evaluation</a:t>
            </a:r>
            <a:r>
              <a:rPr lang="en-GB" sz="1800" dirty="0" smtClean="0">
                <a:effectLst/>
              </a:rPr>
              <a:t>, </a:t>
            </a:r>
            <a:r>
              <a:rPr lang="en-GB" sz="1800" dirty="0">
                <a:effectLst/>
              </a:rPr>
              <a:t>ICTP, Trieste</a:t>
            </a:r>
            <a:r>
              <a:rPr lang="en-GB" sz="1800">
                <a:effectLst/>
              </a:rPr>
              <a:t>, </a:t>
            </a:r>
            <a:r>
              <a:rPr lang="en-GB" sz="1800" smtClean="0">
                <a:effectLst/>
              </a:rPr>
              <a:t>6-17 </a:t>
            </a:r>
            <a:r>
              <a:rPr lang="en-GB" sz="1800" smtClean="0"/>
              <a:t>August </a:t>
            </a:r>
            <a:r>
              <a:rPr lang="en-GB" sz="1800" dirty="0" smtClean="0"/>
              <a:t>2012</a:t>
            </a:r>
            <a:r>
              <a:rPr lang="en-GB" sz="1800" dirty="0" smtClean="0">
                <a:effectLst/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Joint IAEA-ICTP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SzPct val="150000"/>
            </a:pPr>
            <a:r>
              <a:rPr lang="en-GB" sz="1800" dirty="0" smtClean="0"/>
              <a:t>       Workshop </a:t>
            </a:r>
            <a:r>
              <a:rPr lang="en-GB" sz="1800" dirty="0"/>
              <a:t>Directors: J.K. </a:t>
            </a:r>
            <a:r>
              <a:rPr lang="en-GB" sz="1800" dirty="0" err="1"/>
              <a:t>Tuli</a:t>
            </a:r>
            <a:r>
              <a:rPr lang="en-GB" sz="1800" dirty="0"/>
              <a:t>, </a:t>
            </a:r>
            <a:r>
              <a:rPr lang="en-GB" sz="1800" dirty="0" err="1"/>
              <a:t>D.Abriola</a:t>
            </a:r>
            <a:endParaRPr lang="en-GB" sz="1800" dirty="0"/>
          </a:p>
          <a:p>
            <a:pPr marL="342900" indent="-342900" algn="l">
              <a:spcBef>
                <a:spcPct val="30000"/>
              </a:spcBef>
              <a:buClr>
                <a:schemeClr val="tx1"/>
              </a:buClr>
              <a:buSzPct val="150000"/>
              <a:buAutoNum type="arabicPeriod"/>
            </a:pPr>
            <a:endParaRPr lang="en-GB" sz="1800" dirty="0" smtClean="0">
              <a:solidFill>
                <a:srgbClr val="FF0000"/>
              </a:solidFill>
              <a:effectLst/>
            </a:endParaRPr>
          </a:p>
          <a:p>
            <a:pPr marL="342900" indent="-342900" algn="l">
              <a:spcBef>
                <a:spcPct val="30000"/>
              </a:spcBef>
              <a:buClr>
                <a:schemeClr val="tx1"/>
              </a:buClr>
              <a:buSzPct val="150000"/>
            </a:pPr>
            <a:r>
              <a:rPr lang="en-GB" sz="1800" dirty="0">
                <a:solidFill>
                  <a:srgbClr val="00B050"/>
                </a:solidFill>
                <a:effectLst/>
              </a:rPr>
              <a:t> </a:t>
            </a:r>
            <a:r>
              <a:rPr lang="en-GB" sz="1800" dirty="0" smtClean="0">
                <a:solidFill>
                  <a:srgbClr val="00B050"/>
                </a:solidFill>
                <a:effectLst/>
              </a:rPr>
              <a:t>    </a:t>
            </a:r>
            <a:r>
              <a:rPr lang="en-GB" sz="1800" dirty="0" smtClean="0">
                <a:solidFill>
                  <a:srgbClr val="FF0000"/>
                </a:solidFill>
                <a:effectLst/>
              </a:rPr>
              <a:t>Topics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GB" sz="1800" dirty="0">
                <a:effectLst/>
              </a:rPr>
              <a:t>ENSDF evaluation philosophy and analysis programs 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GB" sz="1800" dirty="0">
                <a:effectLst/>
              </a:rPr>
              <a:t>NSDD network, relevant IAEA activities, access to appropriate web pages and Nuclear Reactions 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GB" sz="1800" dirty="0">
                <a:effectLst/>
              </a:rPr>
              <a:t>Nuclear models 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GB" sz="1800" dirty="0">
                <a:effectLst/>
              </a:rPr>
              <a:t>Radioactive Decays 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GB" sz="1800" dirty="0">
                <a:effectLst/>
              </a:rPr>
              <a:t>Adopted Levels 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GB" sz="1800" dirty="0">
                <a:effectLst/>
              </a:rPr>
              <a:t>Databases and Web resources </a:t>
            </a:r>
            <a:endParaRPr lang="en-GB" sz="1800" dirty="0" smtClean="0">
              <a:effectLst/>
            </a:endParaRPr>
          </a:p>
          <a:p>
            <a:pPr marL="285750" lvl="0" indent="-285750" algn="l">
              <a:buFont typeface="Arial" pitchFamily="34" charset="0"/>
              <a:buChar char="•"/>
            </a:pPr>
            <a:endParaRPr lang="en-GB" sz="1800" dirty="0" smtClean="0">
              <a:effectLst/>
            </a:endParaRPr>
          </a:p>
          <a:p>
            <a:pPr algn="l"/>
            <a:endParaRPr lang="en-GB" sz="1800" dirty="0">
              <a:effectLst/>
            </a:endParaRPr>
          </a:p>
          <a:p>
            <a:pPr algn="l"/>
            <a:endParaRPr lang="en-GB" sz="1800" dirty="0">
              <a:effectLst/>
            </a:endParaRPr>
          </a:p>
          <a:p>
            <a:pPr algn="l"/>
            <a:r>
              <a:rPr lang="en-GB" sz="1800" dirty="0">
                <a:effectLst/>
              </a:rPr>
              <a:t/>
            </a:r>
            <a:br>
              <a:rPr lang="en-GB" sz="1800" dirty="0">
                <a:effectLst/>
              </a:rPr>
            </a:br>
            <a:endParaRPr lang="en-GB" sz="1800" dirty="0">
              <a:effectLst/>
            </a:endParaRPr>
          </a:p>
          <a:p>
            <a:pPr algn="l">
              <a:spcBef>
                <a:spcPct val="30000"/>
              </a:spcBef>
              <a:buClr>
                <a:schemeClr val="tx1"/>
              </a:buClr>
              <a:buSzPct val="150000"/>
            </a:pPr>
            <a:endParaRPr lang="en-GB" sz="18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468996" name="Picture 4" descr="Miram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171767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997" name="Picture 5" descr="Vienna International Center bui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9875"/>
            <a:ext cx="1800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28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27966"/>
            <a:ext cx="9072562" cy="585418"/>
          </a:xfrm>
          <a:noFill/>
          <a:ln/>
        </p:spPr>
        <p:txBody>
          <a:bodyPr>
            <a:spAutoFit/>
          </a:bodyPr>
          <a:lstStyle/>
          <a:p>
            <a:r>
              <a:rPr lang="en-GB" dirty="0">
                <a:solidFill>
                  <a:srgbClr val="6600FF"/>
                </a:solidFill>
              </a:rPr>
              <a:t>Workshops  </a:t>
            </a:r>
            <a:r>
              <a:rPr lang="en-GB" dirty="0" smtClean="0">
                <a:solidFill>
                  <a:srgbClr val="6600FF"/>
                </a:solidFill>
              </a:rPr>
              <a:t>2012</a:t>
            </a:r>
            <a:endParaRPr lang="en-GB" dirty="0">
              <a:solidFill>
                <a:srgbClr val="6600FF"/>
              </a:solidFill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938338" y="1339850"/>
            <a:ext cx="7205662" cy="487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 algn="l">
              <a:spcBef>
                <a:spcPct val="30000"/>
              </a:spcBef>
              <a:buClr>
                <a:schemeClr val="tx1"/>
              </a:buClr>
              <a:buSzPct val="150000"/>
            </a:pPr>
            <a:r>
              <a:rPr lang="en-GB" sz="2400" dirty="0">
                <a:solidFill>
                  <a:srgbClr val="FF0000"/>
                </a:solidFill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effectLst/>
              </a:rPr>
              <a:t>. Nuclear </a:t>
            </a:r>
            <a:r>
              <a:rPr lang="en-GB" sz="2400" dirty="0">
                <a:solidFill>
                  <a:srgbClr val="FF0000"/>
                </a:solidFill>
                <a:effectLst/>
              </a:rPr>
              <a:t>Structure and Decay Data: Theory and </a:t>
            </a:r>
            <a:r>
              <a:rPr lang="en-GB" sz="2400" dirty="0" smtClean="0">
                <a:solidFill>
                  <a:srgbClr val="FF0000"/>
                </a:solidFill>
                <a:effectLst/>
              </a:rPr>
              <a:t>Evaluation</a:t>
            </a:r>
            <a:r>
              <a:rPr lang="en-GB" sz="1800" dirty="0" smtClean="0">
                <a:effectLst/>
              </a:rPr>
              <a:t>, </a:t>
            </a:r>
            <a:r>
              <a:rPr lang="en-GB" sz="1800" dirty="0">
                <a:effectLst/>
              </a:rPr>
              <a:t>ICTP, Trieste, </a:t>
            </a:r>
            <a:r>
              <a:rPr lang="en-GB" sz="1800" dirty="0" smtClean="0"/>
              <a:t>August 2012</a:t>
            </a:r>
            <a:r>
              <a:rPr lang="en-GB" sz="1800" dirty="0" smtClean="0">
                <a:effectLst/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Joint IAEA-ICTP</a:t>
            </a:r>
            <a:endParaRPr lang="en-GB" sz="1800" dirty="0" smtClean="0">
              <a:solidFill>
                <a:srgbClr val="FF0000"/>
              </a:solidFill>
              <a:effectLst/>
            </a:endParaRPr>
          </a:p>
          <a:p>
            <a:pPr marL="342900" indent="-342900" algn="l">
              <a:spcBef>
                <a:spcPct val="30000"/>
              </a:spcBef>
              <a:buClr>
                <a:schemeClr val="tx1"/>
              </a:buClr>
              <a:buSzPct val="150000"/>
            </a:pPr>
            <a:r>
              <a:rPr lang="en-GB" sz="1800" dirty="0">
                <a:solidFill>
                  <a:srgbClr val="00B050"/>
                </a:solidFill>
                <a:effectLst/>
              </a:rPr>
              <a:t> </a:t>
            </a:r>
            <a:r>
              <a:rPr lang="en-GB" sz="1800" dirty="0" smtClean="0">
                <a:solidFill>
                  <a:srgbClr val="00B050"/>
                </a:solidFill>
                <a:effectLst/>
              </a:rPr>
              <a:t>    </a:t>
            </a:r>
            <a:r>
              <a:rPr lang="en-GB" sz="1800" dirty="0" smtClean="0">
                <a:solidFill>
                  <a:srgbClr val="FF0000"/>
                </a:solidFill>
                <a:effectLst/>
              </a:rPr>
              <a:t>Topics</a:t>
            </a:r>
          </a:p>
          <a:p>
            <a:pPr algn="l"/>
            <a:r>
              <a:rPr lang="en-US" sz="1800" dirty="0"/>
              <a:t>Ten </a:t>
            </a:r>
            <a:r>
              <a:rPr lang="en-US" sz="1800" dirty="0" smtClean="0"/>
              <a:t>lecturers, </a:t>
            </a:r>
            <a:r>
              <a:rPr lang="en-US" sz="1800" dirty="0"/>
              <a:t>delivered a two-week course to </a:t>
            </a:r>
            <a:endParaRPr lang="en-US" sz="1800" dirty="0" smtClean="0"/>
          </a:p>
          <a:p>
            <a:pPr algn="l"/>
            <a:r>
              <a:rPr lang="en-US" sz="1800" dirty="0" smtClean="0"/>
              <a:t>24 </a:t>
            </a:r>
            <a:r>
              <a:rPr lang="en-US" sz="1800" dirty="0"/>
              <a:t>participants from </a:t>
            </a:r>
            <a:endParaRPr lang="en-US" sz="1800" dirty="0" smtClean="0"/>
          </a:p>
          <a:p>
            <a:pPr algn="l"/>
            <a:r>
              <a:rPr lang="en-US" sz="1800" dirty="0" smtClean="0"/>
              <a:t>16 countries </a:t>
            </a:r>
          </a:p>
          <a:p>
            <a:pPr algn="l"/>
            <a:r>
              <a:rPr lang="en-US" sz="1800" dirty="0" smtClean="0"/>
              <a:t>Lectures </a:t>
            </a:r>
            <a:r>
              <a:rPr lang="en-US" sz="1800" dirty="0"/>
              <a:t>were presented during mornings while afternoons were dedicated to training sessions with practical evaluation </a:t>
            </a:r>
            <a:r>
              <a:rPr lang="en-US" sz="1800" dirty="0" smtClean="0"/>
              <a:t>activities:</a:t>
            </a:r>
            <a:endParaRPr lang="en-US" sz="1800" dirty="0"/>
          </a:p>
          <a:p>
            <a:pPr lvl="0" algn="l"/>
            <a:endParaRPr lang="en-GB" sz="1800" dirty="0" smtClean="0">
              <a:effectLst/>
            </a:endParaRPr>
          </a:p>
          <a:p>
            <a:pPr algn="l"/>
            <a:r>
              <a:rPr lang="en-US" sz="1800" dirty="0" smtClean="0"/>
              <a:t>six </a:t>
            </a:r>
            <a:r>
              <a:rPr lang="en-US" sz="1800" dirty="0"/>
              <a:t>student </a:t>
            </a:r>
            <a:r>
              <a:rPr lang="en-US" sz="1800" dirty="0" smtClean="0"/>
              <a:t>groups</a:t>
            </a:r>
          </a:p>
          <a:p>
            <a:pPr algn="l"/>
            <a:r>
              <a:rPr lang="en-US" sz="1800" dirty="0" smtClean="0"/>
              <a:t>B</a:t>
            </a:r>
            <a:r>
              <a:rPr lang="en-US" sz="1800" dirty="0"/>
              <a:t>. Singh was the main organizer of the Workshop </a:t>
            </a:r>
            <a:r>
              <a:rPr lang="en-US" sz="1800" dirty="0" smtClean="0"/>
              <a:t>activities:</a:t>
            </a:r>
          </a:p>
          <a:p>
            <a:pPr algn="l"/>
            <a:r>
              <a:rPr lang="en-US" sz="1800" dirty="0" smtClean="0"/>
              <a:t> </a:t>
            </a:r>
            <a:r>
              <a:rPr lang="en-US" sz="1800" dirty="0"/>
              <a:t>Mass </a:t>
            </a:r>
            <a:r>
              <a:rPr lang="en-US" sz="1800" dirty="0" smtClean="0"/>
              <a:t>A=211 (see </a:t>
            </a:r>
            <a:r>
              <a:rPr lang="en-US" sz="1800" dirty="0" err="1" smtClean="0"/>
              <a:t>B.Singh</a:t>
            </a:r>
            <a:r>
              <a:rPr lang="en-US" sz="1800" dirty="0" smtClean="0"/>
              <a:t>)</a:t>
            </a:r>
            <a:endParaRPr lang="en-GB" sz="1800" dirty="0">
              <a:effectLst/>
            </a:endParaRPr>
          </a:p>
          <a:p>
            <a:pPr algn="l"/>
            <a:endParaRPr lang="en-GB" sz="1800" dirty="0">
              <a:effectLst/>
            </a:endParaRPr>
          </a:p>
          <a:p>
            <a:pPr algn="l"/>
            <a:r>
              <a:rPr lang="en-GB" sz="1800" dirty="0">
                <a:effectLst/>
              </a:rPr>
              <a:t/>
            </a:r>
            <a:br>
              <a:rPr lang="en-GB" sz="1800" dirty="0">
                <a:effectLst/>
              </a:rPr>
            </a:br>
            <a:endParaRPr lang="en-GB" sz="1800" dirty="0">
              <a:effectLst/>
            </a:endParaRPr>
          </a:p>
          <a:p>
            <a:pPr algn="l">
              <a:spcBef>
                <a:spcPct val="30000"/>
              </a:spcBef>
              <a:buClr>
                <a:schemeClr val="tx1"/>
              </a:buClr>
              <a:buSzPct val="150000"/>
            </a:pPr>
            <a:endParaRPr lang="en-GB" sz="18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468996" name="Picture 4" descr="Miram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171767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997" name="Picture 5" descr="Vienna International Center bui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9875"/>
            <a:ext cx="1800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37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279525" y="831850"/>
          <a:ext cx="7486650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Chart" r:id="rId3" imgW="3686251" imgH="2657551" progId="Excel.Chart.8">
                  <p:embed/>
                </p:oleObj>
              </mc:Choice>
              <mc:Fallback>
                <p:oleObj name="Chart" r:id="rId3" imgW="3686251" imgH="26575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831850"/>
                        <a:ext cx="7486650" cy="539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10"/>
          <p:cNvSpPr txBox="1">
            <a:spLocks noChangeArrowheads="1"/>
          </p:cNvSpPr>
          <p:nvPr/>
        </p:nvSpPr>
        <p:spPr bwMode="auto">
          <a:xfrm>
            <a:off x="990600" y="0"/>
            <a:ext cx="772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6600FF"/>
                </a:solidFill>
              </a:rPr>
              <a:t>Workshop on NSDD: theory and evaluation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376362" y="1587500"/>
          <a:ext cx="7056438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464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90600" y="0"/>
            <a:ext cx="772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6600FF"/>
                </a:solidFill>
              </a:rPr>
              <a:t>Workshop on NSDD: theory and evaluation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916113" y="963613"/>
          <a:ext cx="5775325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Chart" r:id="rId3" imgW="4276649" imgH="3905402" progId="Excel.Chart.8">
                  <p:embed/>
                </p:oleObj>
              </mc:Choice>
              <mc:Fallback>
                <p:oleObj name="Chart" r:id="rId3" imgW="4276649" imgH="39054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963613"/>
                        <a:ext cx="5775325" cy="527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828800" y="1752600"/>
          <a:ext cx="59817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71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90600" y="0"/>
            <a:ext cx="772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6600FF"/>
                </a:solidFill>
              </a:rPr>
              <a:t>Workshop on NSDD: theory and evaluation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/>
          </p:nvPr>
        </p:nvGraphicFramePr>
        <p:xfrm>
          <a:off x="881063" y="1641475"/>
          <a:ext cx="6113462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Chart" r:id="rId3" imgW="3705149" imgH="2676449" progId="Excel.Chart.8">
                  <p:embed/>
                </p:oleObj>
              </mc:Choice>
              <mc:Fallback>
                <p:oleObj name="Chart" r:id="rId3" imgW="3705149" imgH="26764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641475"/>
                        <a:ext cx="6113462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952500" y="2257424"/>
          <a:ext cx="6515100" cy="401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3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990600" y="0"/>
            <a:ext cx="772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6600FF"/>
                </a:solidFill>
              </a:rPr>
              <a:t>Workshop on NSDD: theory and evaluation</a:t>
            </a:r>
          </a:p>
        </p:txBody>
      </p:sp>
      <p:graphicFrame>
        <p:nvGraphicFramePr>
          <p:cNvPr id="7171" name="Object 5"/>
          <p:cNvGraphicFramePr>
            <a:graphicFrameLocks noGrp="1" noChangeAspect="1"/>
          </p:cNvGraphicFramePr>
          <p:nvPr>
            <p:ph/>
          </p:nvPr>
        </p:nvGraphicFramePr>
        <p:xfrm>
          <a:off x="1122363" y="1044575"/>
          <a:ext cx="6113462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r:id="rId3" imgW="6114818" imgH="4419983" progId="Excel.Chart.8">
                  <p:embed/>
                </p:oleObj>
              </mc:Choice>
              <mc:Fallback>
                <p:oleObj r:id="rId3" imgW="6114818" imgH="4419983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1044575"/>
                        <a:ext cx="6113462" cy="441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371600" y="1511300"/>
          <a:ext cx="5956300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6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990600" y="0"/>
            <a:ext cx="772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6600FF"/>
                </a:solidFill>
              </a:rPr>
              <a:t>Workshop on NSDD: theory and evaluation</a:t>
            </a: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/>
          </p:nvPr>
        </p:nvGraphicFramePr>
        <p:xfrm>
          <a:off x="1122363" y="1044575"/>
          <a:ext cx="6113462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r:id="rId3" imgW="6114818" imgH="4419983" progId="Excel.Chart.8">
                  <p:embed/>
                </p:oleObj>
              </mc:Choice>
              <mc:Fallback>
                <p:oleObj r:id="rId3" imgW="6114818" imgH="4419983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1044575"/>
                        <a:ext cx="6113462" cy="441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384300" y="1676400"/>
          <a:ext cx="6172200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3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</a:p>
        </p:txBody>
      </p:sp>
      <p:sp>
        <p:nvSpPr>
          <p:cNvPr id="628738" name="Rectangle 4098"/>
          <p:cNvSpPr>
            <a:spLocks noChangeArrowheads="1"/>
          </p:cNvSpPr>
          <p:nvPr/>
        </p:nvSpPr>
        <p:spPr bwMode="auto">
          <a:xfrm>
            <a:off x="0" y="0"/>
            <a:ext cx="86217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2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IAEA’s Nuclear Data Program</a:t>
            </a:r>
            <a:endParaRPr lang="en-US" sz="20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24" name="Text Box 4099"/>
          <p:cNvSpPr txBox="1">
            <a:spLocks noChangeArrowheads="1"/>
          </p:cNvSpPr>
          <p:nvPr/>
        </p:nvSpPr>
        <p:spPr bwMode="auto">
          <a:xfrm>
            <a:off x="1533525" y="581025"/>
            <a:ext cx="474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125" name="Text Box 4101"/>
          <p:cNvSpPr txBox="1">
            <a:spLocks noChangeArrowheads="1"/>
          </p:cNvSpPr>
          <p:nvPr/>
        </p:nvSpPr>
        <p:spPr bwMode="auto">
          <a:xfrm>
            <a:off x="787400" y="898525"/>
            <a:ext cx="736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IAEA Activities Relating to NSDD</a:t>
            </a:r>
          </a:p>
        </p:txBody>
      </p:sp>
      <p:sp>
        <p:nvSpPr>
          <p:cNvPr id="5126" name="Text Box 4102"/>
          <p:cNvSpPr txBox="1">
            <a:spLocks noChangeArrowheads="1"/>
          </p:cNvSpPr>
          <p:nvPr/>
        </p:nvSpPr>
        <p:spPr bwMode="auto">
          <a:xfrm>
            <a:off x="819150" y="1627188"/>
            <a:ext cx="81121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Coordinated Research Projects (CRPs)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ENSDF evaluations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Financial support for ENSDF evaluators</a:t>
            </a:r>
            <a:br>
              <a:rPr lang="en-GB" dirty="0"/>
            </a:br>
            <a:r>
              <a:rPr lang="en-GB" dirty="0"/>
              <a:t>      and horizontal evaluation/compilation activities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Coordination of the NSDD network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Workshops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Dissemination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90600" y="0"/>
            <a:ext cx="772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6600FF"/>
                </a:solidFill>
              </a:rPr>
              <a:t>Workshop on NSDD: theory and evaluation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9606"/>
            <a:ext cx="7061199" cy="529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94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90600" y="0"/>
            <a:ext cx="772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6600FF"/>
                </a:solidFill>
              </a:rPr>
              <a:t>Workshop on NSDD: theory and evaluation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504827"/>
            <a:ext cx="7302498" cy="547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77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90600" y="0"/>
            <a:ext cx="772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6600FF"/>
                </a:solidFill>
              </a:rPr>
              <a:t>Workshop on NSDD: theory and evaluation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666749"/>
            <a:ext cx="7512050" cy="563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8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27966"/>
            <a:ext cx="9072562" cy="585418"/>
          </a:xfrm>
          <a:noFill/>
          <a:ln/>
        </p:spPr>
        <p:txBody>
          <a:bodyPr>
            <a:spAutoFit/>
          </a:bodyPr>
          <a:lstStyle/>
          <a:p>
            <a:r>
              <a:rPr lang="en-GB" dirty="0">
                <a:solidFill>
                  <a:srgbClr val="6600FF"/>
                </a:solidFill>
              </a:rPr>
              <a:t>Workshops  </a:t>
            </a:r>
            <a:r>
              <a:rPr lang="en-GB" dirty="0" smtClean="0">
                <a:solidFill>
                  <a:srgbClr val="6600FF"/>
                </a:solidFill>
              </a:rPr>
              <a:t>2012</a:t>
            </a:r>
            <a:endParaRPr lang="en-GB" dirty="0">
              <a:solidFill>
                <a:srgbClr val="6600FF"/>
              </a:solidFill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267494" y="488950"/>
            <a:ext cx="7205662" cy="27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 algn="l">
              <a:spcBef>
                <a:spcPct val="30000"/>
              </a:spcBef>
              <a:buClr>
                <a:schemeClr val="tx1"/>
              </a:buClr>
              <a:buSzPct val="150000"/>
            </a:pPr>
            <a:r>
              <a:rPr lang="en-GB" sz="2400" dirty="0">
                <a:solidFill>
                  <a:srgbClr val="FF0000"/>
                </a:solidFill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effectLst/>
              </a:rPr>
              <a:t>. </a:t>
            </a:r>
            <a:r>
              <a:rPr lang="en-GB" sz="2400" dirty="0" smtClean="0">
                <a:solidFill>
                  <a:srgbClr val="FF0000"/>
                </a:solidFill>
              </a:rPr>
              <a:t>ENSDD-2012</a:t>
            </a:r>
            <a:r>
              <a:rPr lang="en-GB" sz="1800" dirty="0" smtClean="0">
                <a:effectLst/>
              </a:rPr>
              <a:t> VECC, Kolkata, </a:t>
            </a:r>
            <a:r>
              <a:rPr lang="en-GB" sz="1800" dirty="0" smtClean="0"/>
              <a:t>Nov 26-29 2012</a:t>
            </a:r>
            <a:r>
              <a:rPr lang="en-GB" sz="1800" dirty="0" smtClean="0">
                <a:effectLst/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BRNS</a:t>
            </a:r>
            <a:endParaRPr lang="en-US" sz="1800" dirty="0"/>
          </a:p>
          <a:p>
            <a:pPr lvl="0" algn="l"/>
            <a:endParaRPr lang="en-GB" sz="1800" dirty="0" smtClean="0">
              <a:effectLst/>
            </a:endParaRPr>
          </a:p>
          <a:p>
            <a:pPr algn="l"/>
            <a:r>
              <a:rPr lang="en-US" sz="1800" dirty="0" smtClean="0"/>
              <a:t>36 participants, 5 </a:t>
            </a:r>
            <a:r>
              <a:rPr lang="en-US" sz="1800" dirty="0"/>
              <a:t>student </a:t>
            </a:r>
            <a:r>
              <a:rPr lang="en-US" sz="1800" dirty="0" smtClean="0"/>
              <a:t>groups</a:t>
            </a:r>
          </a:p>
          <a:p>
            <a:pPr algn="l"/>
            <a:r>
              <a:rPr lang="en-US" sz="1800" dirty="0" smtClean="0"/>
              <a:t>B</a:t>
            </a:r>
            <a:r>
              <a:rPr lang="en-US" sz="1800" dirty="0"/>
              <a:t>. Singh was the main organizer of the Workshop </a:t>
            </a:r>
            <a:r>
              <a:rPr lang="en-US" sz="1800" dirty="0" smtClean="0"/>
              <a:t>activities:</a:t>
            </a:r>
          </a:p>
          <a:p>
            <a:pPr algn="l"/>
            <a:r>
              <a:rPr lang="en-US" sz="1800" dirty="0" smtClean="0"/>
              <a:t> </a:t>
            </a:r>
            <a:r>
              <a:rPr lang="en-US" sz="1800" dirty="0"/>
              <a:t>Mass </a:t>
            </a:r>
            <a:r>
              <a:rPr lang="en-US" sz="1800" dirty="0" smtClean="0"/>
              <a:t>A=215 (All groups to submit by 31 January 2013 to </a:t>
            </a:r>
            <a:r>
              <a:rPr lang="en-US" sz="1800" dirty="0" err="1" smtClean="0"/>
              <a:t>B.Singh</a:t>
            </a:r>
            <a:r>
              <a:rPr lang="en-US" sz="1800" dirty="0" smtClean="0"/>
              <a:t>)</a:t>
            </a:r>
            <a:endParaRPr lang="en-GB" sz="1800" dirty="0">
              <a:effectLst/>
            </a:endParaRPr>
          </a:p>
          <a:p>
            <a:pPr algn="l"/>
            <a:endParaRPr lang="en-GB" sz="1800" dirty="0">
              <a:effectLst/>
            </a:endParaRPr>
          </a:p>
          <a:p>
            <a:pPr algn="l"/>
            <a:r>
              <a:rPr lang="en-GB" sz="1800" dirty="0">
                <a:effectLst/>
              </a:rPr>
              <a:t/>
            </a:r>
            <a:br>
              <a:rPr lang="en-GB" sz="1800" dirty="0">
                <a:effectLst/>
              </a:rPr>
            </a:br>
            <a:endParaRPr lang="en-GB" sz="1800" dirty="0">
              <a:effectLst/>
            </a:endParaRPr>
          </a:p>
          <a:p>
            <a:pPr algn="l">
              <a:spcBef>
                <a:spcPct val="30000"/>
              </a:spcBef>
              <a:buClr>
                <a:schemeClr val="tx1"/>
              </a:buClr>
              <a:buSzPct val="150000"/>
            </a:pPr>
            <a:endParaRPr lang="en-GB" sz="18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2185567"/>
            <a:ext cx="7683501" cy="408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705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D.ABRIOLA  NSDD</a:t>
            </a:r>
            <a:endParaRPr lang="en-GB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27966"/>
            <a:ext cx="9072562" cy="585418"/>
          </a:xfrm>
          <a:noFill/>
          <a:ln/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FF"/>
                </a:solidFill>
              </a:rPr>
              <a:t>Workshop  2014</a:t>
            </a:r>
            <a:endParaRPr lang="en-GB" dirty="0">
              <a:solidFill>
                <a:srgbClr val="6600FF"/>
              </a:solidFill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938338" y="1339850"/>
            <a:ext cx="7205662" cy="155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 algn="l">
              <a:spcBef>
                <a:spcPct val="30000"/>
              </a:spcBef>
              <a:buClr>
                <a:schemeClr val="tx1"/>
              </a:buClr>
              <a:buSzPct val="150000"/>
            </a:pPr>
            <a:r>
              <a:rPr lang="en-GB" sz="2400" dirty="0">
                <a:solidFill>
                  <a:srgbClr val="FF0000"/>
                </a:solidFill>
              </a:rPr>
              <a:t>x</a:t>
            </a:r>
            <a:r>
              <a:rPr lang="en-GB" sz="2400" dirty="0" smtClean="0">
                <a:solidFill>
                  <a:srgbClr val="FF0000"/>
                </a:solidFill>
                <a:effectLst/>
              </a:rPr>
              <a:t>. Nuclear </a:t>
            </a:r>
            <a:r>
              <a:rPr lang="en-GB" sz="2400" dirty="0">
                <a:solidFill>
                  <a:srgbClr val="FF0000"/>
                </a:solidFill>
                <a:effectLst/>
              </a:rPr>
              <a:t>Structure and Decay Data: Theory and </a:t>
            </a:r>
            <a:r>
              <a:rPr lang="en-GB" sz="2400" dirty="0" smtClean="0">
                <a:solidFill>
                  <a:srgbClr val="FF0000"/>
                </a:solidFill>
                <a:effectLst/>
              </a:rPr>
              <a:t>Evaluation….</a:t>
            </a:r>
          </a:p>
          <a:p>
            <a:pPr marL="342900" indent="-342900" algn="l">
              <a:spcBef>
                <a:spcPct val="30000"/>
              </a:spcBef>
              <a:buClr>
                <a:schemeClr val="tx1"/>
              </a:buClr>
              <a:buSzPct val="150000"/>
            </a:pPr>
            <a:r>
              <a:rPr lang="en-GB" sz="1800" dirty="0"/>
              <a:t>Workshop Directors: ?</a:t>
            </a:r>
          </a:p>
          <a:p>
            <a:pPr marL="342900" indent="-342900" algn="l">
              <a:spcBef>
                <a:spcPct val="30000"/>
              </a:spcBef>
              <a:buClr>
                <a:schemeClr val="tx1"/>
              </a:buClr>
              <a:buSzPct val="150000"/>
            </a:pPr>
            <a:endParaRPr lang="en-GB" sz="180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468996" name="Picture 4" descr="Miram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171767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44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787400"/>
            <a:ext cx="8604250" cy="787400"/>
          </a:xfrm>
        </p:spPr>
        <p:txBody>
          <a:bodyPr/>
          <a:lstStyle/>
          <a:p>
            <a:pPr eaLnBrk="1" hangingPunct="1">
              <a:defRPr/>
            </a:pPr>
            <a:r>
              <a:rPr lang="en-GB" u="sng" dirty="0" smtClean="0"/>
              <a:t>Pass: nsdd123$</a:t>
            </a:r>
            <a:endParaRPr lang="en-GB" dirty="0" smtClean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604250" cy="40005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FF0000"/>
                </a:solidFill>
              </a:rPr>
              <a:t>Dissemination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38288"/>
            <a:ext cx="79724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038600" y="881413"/>
            <a:ext cx="2324100" cy="669575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76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787400"/>
            <a:ext cx="8604250" cy="787400"/>
          </a:xfrm>
        </p:spPr>
        <p:txBody>
          <a:bodyPr/>
          <a:lstStyle/>
          <a:p>
            <a:pPr eaLnBrk="1" hangingPunct="1">
              <a:defRPr/>
            </a:pPr>
            <a:r>
              <a:rPr lang="en-GB" u="sng" dirty="0" smtClean="0"/>
              <a:t>Nuclear</a:t>
            </a:r>
            <a:r>
              <a:rPr lang="en-GB" dirty="0" smtClean="0"/>
              <a:t> </a:t>
            </a:r>
            <a:r>
              <a:rPr lang="en-GB" u="sng" dirty="0" smtClean="0"/>
              <a:t>Data Projects</a:t>
            </a:r>
            <a:r>
              <a:rPr lang="en-GB" dirty="0" smtClean="0"/>
              <a:t> – Status, Nov 2011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604250" cy="40005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619125"/>
            <a:ext cx="940117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92112" y="5184074"/>
            <a:ext cx="1549400" cy="457200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FF0000"/>
                </a:solidFill>
              </a:rPr>
              <a:t>Dissemination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40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6672"/>
            <a:ext cx="9069066" cy="5801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89" y="2420889"/>
            <a:ext cx="13681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</a:rPr>
              <a:t>z</a:t>
            </a:r>
            <a:r>
              <a:rPr lang="en-GB" sz="1800" dirty="0" smtClean="0">
                <a:solidFill>
                  <a:prstClr val="black"/>
                </a:solidFill>
              </a:rPr>
              <a:t>ooming and moving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898301"/>
            <a:ext cx="129614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</a:rPr>
              <a:t>single selection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052737"/>
            <a:ext cx="18722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</a:rPr>
              <a:t>n</a:t>
            </a:r>
            <a:r>
              <a:rPr lang="en-GB" sz="1800" dirty="0" smtClean="0">
                <a:solidFill>
                  <a:prstClr val="black"/>
                </a:solidFill>
              </a:rPr>
              <a:t>uclide data 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mouse-over 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3999170"/>
            <a:ext cx="20752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parents – daughters</a:t>
            </a:r>
            <a:br>
              <a:rPr lang="en-GB" sz="1800" dirty="0" smtClean="0">
                <a:solidFill>
                  <a:prstClr val="black"/>
                </a:solidFill>
              </a:rPr>
            </a:br>
            <a:r>
              <a:rPr lang="en-GB" sz="1800" dirty="0" smtClean="0">
                <a:solidFill>
                  <a:prstClr val="black"/>
                </a:solidFill>
              </a:rPr>
              <a:t>chain   </a:t>
            </a:r>
            <a:r>
              <a:rPr lang="en-GB" sz="1400" dirty="0" smtClean="0">
                <a:solidFill>
                  <a:prstClr val="black"/>
                </a:solidFill>
              </a:rPr>
              <a:t>(white - red)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8273" y="5950108"/>
            <a:ext cx="66035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black"/>
                </a:solidFill>
              </a:rPr>
              <a:t>Data sources</a:t>
            </a:r>
            <a:r>
              <a:rPr lang="en-GB" sz="1800" dirty="0" smtClean="0">
                <a:solidFill>
                  <a:prstClr val="black"/>
                </a:solidFill>
              </a:rPr>
              <a:t>: ENSDF + </a:t>
            </a:r>
            <a:r>
              <a:rPr lang="en-GB" sz="1800" dirty="0" err="1" smtClean="0">
                <a:solidFill>
                  <a:prstClr val="black"/>
                </a:solidFill>
              </a:rPr>
              <a:t>Radlist</a:t>
            </a:r>
            <a:r>
              <a:rPr lang="en-GB" sz="1800" dirty="0" smtClean="0">
                <a:solidFill>
                  <a:prstClr val="black"/>
                </a:solidFill>
              </a:rPr>
              <a:t>, NWC, </a:t>
            </a:r>
            <a:r>
              <a:rPr lang="en-GB" sz="1800" dirty="0">
                <a:solidFill>
                  <a:prstClr val="black"/>
                </a:solidFill>
              </a:rPr>
              <a:t>Atlas of Neutron Resonance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756" y="107340"/>
            <a:ext cx="660351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 smtClean="0">
                <a:solidFill>
                  <a:prstClr val="white"/>
                </a:solidFill>
              </a:rPr>
              <a:t>Livechart</a:t>
            </a:r>
            <a:r>
              <a:rPr lang="en-GB" sz="2000" b="1" dirty="0">
                <a:solidFill>
                  <a:prstClr val="white"/>
                </a:solidFill>
              </a:rPr>
              <a:t> </a:t>
            </a:r>
            <a:r>
              <a:rPr lang="en-GB" sz="2000" b="1" dirty="0" smtClean="0">
                <a:solidFill>
                  <a:prstClr val="white"/>
                </a:solidFill>
              </a:rPr>
              <a:t>display </a:t>
            </a:r>
            <a:r>
              <a:rPr lang="en-GB" sz="2000" dirty="0" smtClean="0">
                <a:solidFill>
                  <a:prstClr val="white"/>
                </a:solidFill>
              </a:rPr>
              <a:t> </a:t>
            </a:r>
            <a:endParaRPr lang="en-GB" sz="2000" dirty="0">
              <a:solidFill>
                <a:prstClr val="white"/>
              </a:solidFill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>
          <a:xfrm rot="10800000" flipV="1">
            <a:off x="4860032" y="1375902"/>
            <a:ext cx="432048" cy="323165"/>
          </a:xfrm>
          <a:prstGeom prst="curved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V="1">
            <a:off x="-508" y="2024845"/>
            <a:ext cx="648072" cy="144016"/>
          </a:xfrm>
          <a:prstGeom prst="curved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0800000">
            <a:off x="1691680" y="1628801"/>
            <a:ext cx="432048" cy="269500"/>
          </a:xfrm>
          <a:prstGeom prst="curved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5652120" y="3501010"/>
            <a:ext cx="1512168" cy="498161"/>
          </a:xfrm>
          <a:prstGeom prst="curved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>
            <a:off x="5652119" y="2996954"/>
            <a:ext cx="756084" cy="753137"/>
          </a:xfrm>
          <a:prstGeom prst="curved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3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014"/>
            <a:ext cx="9144000" cy="38959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67744" y="1340768"/>
            <a:ext cx="5256584" cy="936104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6256" y="2276872"/>
            <a:ext cx="2160240" cy="3100114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2782" y="899428"/>
            <a:ext cx="47496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Deposited energy, 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β</a:t>
            </a: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 and </a:t>
            </a:r>
            <a:r>
              <a:rPr lang="en-GB" sz="1800" dirty="0" err="1" smtClean="0">
                <a:solidFill>
                  <a:srgbClr val="FF0000"/>
                </a:solidFill>
                <a:latin typeface="Calibri"/>
              </a:rPr>
              <a:t>Breemstrahlung</a:t>
            </a: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 spectra</a:t>
            </a:r>
          </a:p>
        </p:txBody>
      </p:sp>
      <p:sp>
        <p:nvSpPr>
          <p:cNvPr id="10" name="Freeform 9"/>
          <p:cNvSpPr/>
          <p:nvPr/>
        </p:nvSpPr>
        <p:spPr>
          <a:xfrm>
            <a:off x="4412647" y="1268760"/>
            <a:ext cx="1915518" cy="70942"/>
          </a:xfrm>
          <a:custGeom>
            <a:avLst/>
            <a:gdLst>
              <a:gd name="connsiteX0" fmla="*/ 1126916 w 1211903"/>
              <a:gd name="connsiteY0" fmla="*/ 0 h 404037"/>
              <a:gd name="connsiteX1" fmla="*/ 1116283 w 1211903"/>
              <a:gd name="connsiteY1" fmla="*/ 63795 h 404037"/>
              <a:gd name="connsiteX2" fmla="*/ 159353 w 1211903"/>
              <a:gd name="connsiteY2" fmla="*/ 340242 h 404037"/>
              <a:gd name="connsiteX3" fmla="*/ 10497 w 1211903"/>
              <a:gd name="connsiteY3" fmla="*/ 404037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903" h="404037">
                <a:moveTo>
                  <a:pt x="1126916" y="0"/>
                </a:moveTo>
                <a:cubicBezTo>
                  <a:pt x="1202229" y="3544"/>
                  <a:pt x="1277543" y="7088"/>
                  <a:pt x="1116283" y="63795"/>
                </a:cubicBezTo>
                <a:cubicBezTo>
                  <a:pt x="955023" y="120502"/>
                  <a:pt x="343651" y="283535"/>
                  <a:pt x="159353" y="340242"/>
                </a:cubicBezTo>
                <a:cubicBezTo>
                  <a:pt x="-24945" y="396949"/>
                  <a:pt x="-7224" y="400493"/>
                  <a:pt x="10497" y="404037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668343" y="1268760"/>
            <a:ext cx="446739" cy="1006607"/>
          </a:xfrm>
          <a:custGeom>
            <a:avLst/>
            <a:gdLst>
              <a:gd name="connsiteX0" fmla="*/ 0 w 1544162"/>
              <a:gd name="connsiteY0" fmla="*/ 0 h 1446027"/>
              <a:gd name="connsiteX1" fmla="*/ 1446028 w 1544162"/>
              <a:gd name="connsiteY1" fmla="*/ 350874 h 1446027"/>
              <a:gd name="connsiteX2" fmla="*/ 1297172 w 1544162"/>
              <a:gd name="connsiteY2" fmla="*/ 1446027 h 144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4162" h="1446027">
                <a:moveTo>
                  <a:pt x="0" y="0"/>
                </a:moveTo>
                <a:cubicBezTo>
                  <a:pt x="614916" y="54935"/>
                  <a:pt x="1229833" y="109870"/>
                  <a:pt x="1446028" y="350874"/>
                </a:cubicBezTo>
                <a:cubicBezTo>
                  <a:pt x="1662223" y="591878"/>
                  <a:pt x="1479697" y="1018952"/>
                  <a:pt x="1297172" y="1446027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35896" y="2420888"/>
            <a:ext cx="2808312" cy="3024336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0406" y="5613991"/>
            <a:ext cx="18100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B050"/>
                </a:solidFill>
                <a:latin typeface="Calibri"/>
              </a:rPr>
              <a:t>Schema plotting  </a:t>
            </a:r>
            <a:endParaRPr lang="en-GB" sz="18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879805" y="5439156"/>
            <a:ext cx="896720" cy="174835"/>
          </a:xfrm>
          <a:custGeom>
            <a:avLst/>
            <a:gdLst>
              <a:gd name="connsiteX0" fmla="*/ 882502 w 896720"/>
              <a:gd name="connsiteY0" fmla="*/ 174835 h 174835"/>
              <a:gd name="connsiteX1" fmla="*/ 776176 w 896720"/>
              <a:gd name="connsiteY1" fmla="*/ 15346 h 174835"/>
              <a:gd name="connsiteX2" fmla="*/ 0 w 896720"/>
              <a:gd name="connsiteY2" fmla="*/ 15346 h 1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6720" h="174835">
                <a:moveTo>
                  <a:pt x="882502" y="174835"/>
                </a:moveTo>
                <a:cubicBezTo>
                  <a:pt x="902881" y="108381"/>
                  <a:pt x="923260" y="41927"/>
                  <a:pt x="776176" y="15346"/>
                </a:cubicBezTo>
                <a:cubicBezTo>
                  <a:pt x="629092" y="-11235"/>
                  <a:pt x="314546" y="2055"/>
                  <a:pt x="0" y="15346"/>
                </a:cubicBezTo>
              </a:path>
            </a:pathLst>
          </a:cu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2275367"/>
            <a:ext cx="3203848" cy="3338624"/>
          </a:xfrm>
          <a:prstGeom prst="roundRect">
            <a:avLst/>
          </a:prstGeom>
          <a:noFill/>
          <a:ln w="127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6084004"/>
            <a:ext cx="31545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060"/>
                </a:solidFill>
                <a:latin typeface="Calibri"/>
              </a:rPr>
              <a:t>Details for</a:t>
            </a:r>
            <a:endParaRPr lang="en-GB" sz="1800" dirty="0">
              <a:solidFill>
                <a:srgbClr val="002060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>
                <a:solidFill>
                  <a:srgbClr val="002060"/>
                </a:solidFill>
                <a:latin typeface="Calibri"/>
              </a:rPr>
              <a:t>β</a:t>
            </a:r>
            <a:r>
              <a:rPr lang="en-GB" sz="1800" dirty="0" smtClean="0">
                <a:solidFill>
                  <a:srgbClr val="002060"/>
                </a:solidFill>
                <a:latin typeface="Calibri"/>
              </a:rPr>
              <a:t>- , </a:t>
            </a:r>
            <a:r>
              <a:rPr lang="el-GR" sz="1800" dirty="0" smtClean="0">
                <a:solidFill>
                  <a:srgbClr val="002060"/>
                </a:solidFill>
                <a:latin typeface="Calibri"/>
              </a:rPr>
              <a:t>β</a:t>
            </a:r>
            <a:r>
              <a:rPr lang="en-GB" sz="1800" dirty="0" smtClean="0">
                <a:solidFill>
                  <a:srgbClr val="002060"/>
                </a:solidFill>
                <a:latin typeface="Calibri"/>
              </a:rPr>
              <a:t>+, EC, </a:t>
            </a:r>
            <a:r>
              <a:rPr lang="el-GR" sz="1800" dirty="0" smtClean="0">
                <a:solidFill>
                  <a:srgbClr val="002060"/>
                </a:solidFill>
                <a:latin typeface="Calibri"/>
              </a:rPr>
              <a:t>α</a:t>
            </a:r>
            <a:r>
              <a:rPr lang="en-GB" sz="1800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el-GR" sz="1800" dirty="0" smtClean="0">
                <a:solidFill>
                  <a:srgbClr val="002060"/>
                </a:solidFill>
                <a:latin typeface="Calibri"/>
              </a:rPr>
              <a:t>ϒ</a:t>
            </a:r>
            <a:r>
              <a:rPr lang="en-GB" sz="1800" dirty="0" smtClean="0">
                <a:solidFill>
                  <a:srgbClr val="002060"/>
                </a:solidFill>
                <a:latin typeface="Calibri"/>
              </a:rPr>
              <a:t>, electrons, X-ray</a:t>
            </a:r>
            <a:endParaRPr lang="en-GB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3767" y="5613991"/>
            <a:ext cx="1280670" cy="414669"/>
          </a:xfrm>
          <a:custGeom>
            <a:avLst/>
            <a:gdLst>
              <a:gd name="connsiteX0" fmla="*/ 0 w 1280670"/>
              <a:gd name="connsiteY0" fmla="*/ 414669 h 414669"/>
              <a:gd name="connsiteX1" fmla="*/ 297712 w 1280670"/>
              <a:gd name="connsiteY1" fmla="*/ 287079 h 414669"/>
              <a:gd name="connsiteX2" fmla="*/ 1148317 w 1280670"/>
              <a:gd name="connsiteY2" fmla="*/ 276446 h 414669"/>
              <a:gd name="connsiteX3" fmla="*/ 1265275 w 1280670"/>
              <a:gd name="connsiteY3" fmla="*/ 0 h 41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670" h="414669">
                <a:moveTo>
                  <a:pt x="0" y="414669"/>
                </a:moveTo>
                <a:cubicBezTo>
                  <a:pt x="53163" y="362392"/>
                  <a:pt x="106326" y="310116"/>
                  <a:pt x="297712" y="287079"/>
                </a:cubicBezTo>
                <a:cubicBezTo>
                  <a:pt x="489098" y="264042"/>
                  <a:pt x="987057" y="324292"/>
                  <a:pt x="1148317" y="276446"/>
                </a:cubicBezTo>
                <a:cubicBezTo>
                  <a:pt x="1309577" y="228600"/>
                  <a:pt x="1287426" y="114300"/>
                  <a:pt x="1265275" y="0"/>
                </a:cubicBezTo>
              </a:path>
            </a:pathLst>
          </a:custGeom>
          <a:noFill/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190381"/>
            <a:ext cx="8712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</a:rPr>
              <a:t>All ENSDF decay datasets parsed in a relational database.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721214"/>
            <a:ext cx="345895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white"/>
                </a:solidFill>
              </a:rPr>
              <a:t>Web-page display </a:t>
            </a:r>
            <a:r>
              <a:rPr lang="en-GB" sz="1800" b="1" dirty="0" smtClean="0">
                <a:solidFill>
                  <a:prstClr val="white"/>
                </a:solidFill>
              </a:rPr>
              <a:t>overview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7" y="2318622"/>
            <a:ext cx="8707066" cy="103837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2" y="842599"/>
            <a:ext cx="4096322" cy="1362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90381"/>
            <a:ext cx="8712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</a:rPr>
              <a:t>Detail of the web page content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3986" y="908720"/>
            <a:ext cx="363640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Decay info  - Q from AMDC 2011.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Calibri"/>
              </a:rPr>
              <a:t>L</a:t>
            </a: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ink to the ENSDF source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65944" y="754750"/>
            <a:ext cx="797442" cy="127752"/>
          </a:xfrm>
          <a:custGeom>
            <a:avLst/>
            <a:gdLst>
              <a:gd name="connsiteX0" fmla="*/ 797442 w 797442"/>
              <a:gd name="connsiteY0" fmla="*/ 127752 h 127752"/>
              <a:gd name="connsiteX1" fmla="*/ 595423 w 797442"/>
              <a:gd name="connsiteY1" fmla="*/ 162 h 127752"/>
              <a:gd name="connsiteX2" fmla="*/ 0 w 797442"/>
              <a:gd name="connsiteY2" fmla="*/ 106487 h 12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442" h="127752">
                <a:moveTo>
                  <a:pt x="797442" y="127752"/>
                </a:moveTo>
                <a:cubicBezTo>
                  <a:pt x="762886" y="65729"/>
                  <a:pt x="728330" y="3706"/>
                  <a:pt x="595423" y="162"/>
                </a:cubicBezTo>
                <a:cubicBezTo>
                  <a:pt x="462516" y="-3382"/>
                  <a:pt x="231258" y="51552"/>
                  <a:pt x="0" y="1064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18167" y="1552353"/>
            <a:ext cx="3051545" cy="595424"/>
          </a:xfrm>
          <a:custGeom>
            <a:avLst/>
            <a:gdLst>
              <a:gd name="connsiteX0" fmla="*/ 3051545 w 3051545"/>
              <a:gd name="connsiteY0" fmla="*/ 0 h 595424"/>
              <a:gd name="connsiteX1" fmla="*/ 2137145 w 3051545"/>
              <a:gd name="connsiteY1" fmla="*/ 414670 h 595424"/>
              <a:gd name="connsiteX2" fmla="*/ 0 w 3051545"/>
              <a:gd name="connsiteY2" fmla="*/ 595424 h 59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1545" h="595424">
                <a:moveTo>
                  <a:pt x="3051545" y="0"/>
                </a:moveTo>
                <a:cubicBezTo>
                  <a:pt x="2848640" y="157716"/>
                  <a:pt x="2645736" y="315433"/>
                  <a:pt x="2137145" y="414670"/>
                </a:cubicBezTo>
                <a:cubicBezTo>
                  <a:pt x="1628554" y="513907"/>
                  <a:pt x="814277" y="554665"/>
                  <a:pt x="0" y="5954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428999"/>
            <a:ext cx="3658111" cy="228631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09" y="3573016"/>
            <a:ext cx="3658111" cy="22005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07904" y="4078813"/>
            <a:ext cx="187220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Deposited energy,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Β</a:t>
            </a: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, and </a:t>
            </a:r>
            <a:r>
              <a:rPr lang="en-GB" sz="1800" dirty="0" err="1" smtClean="0">
                <a:solidFill>
                  <a:srgbClr val="FF0000"/>
                </a:solidFill>
                <a:latin typeface="Calibri"/>
              </a:rPr>
              <a:t>breemstr</a:t>
            </a: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Calibri"/>
              </a:rPr>
              <a:t>f</a:t>
            </a: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rom </a:t>
            </a:r>
            <a:r>
              <a:rPr lang="en-GB" sz="1800" dirty="0" err="1" smtClean="0">
                <a:solidFill>
                  <a:srgbClr val="FF0000"/>
                </a:solidFill>
                <a:latin typeface="Calibri"/>
              </a:rPr>
              <a:t>Radlist</a:t>
            </a:r>
            <a:endParaRPr lang="en-GB" sz="1800" dirty="0" smtClean="0">
              <a:solidFill>
                <a:srgbClr val="FF0000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902149" y="3338623"/>
            <a:ext cx="861237" cy="740190"/>
          </a:xfrm>
          <a:custGeom>
            <a:avLst/>
            <a:gdLst>
              <a:gd name="connsiteX0" fmla="*/ 0 w 880312"/>
              <a:gd name="connsiteY0" fmla="*/ 0 h 637954"/>
              <a:gd name="connsiteX1" fmla="*/ 425302 w 880312"/>
              <a:gd name="connsiteY1" fmla="*/ 350875 h 637954"/>
              <a:gd name="connsiteX2" fmla="*/ 829339 w 880312"/>
              <a:gd name="connsiteY2" fmla="*/ 223284 h 637954"/>
              <a:gd name="connsiteX3" fmla="*/ 861237 w 880312"/>
              <a:gd name="connsiteY3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12" h="637954">
                <a:moveTo>
                  <a:pt x="0" y="0"/>
                </a:moveTo>
                <a:cubicBezTo>
                  <a:pt x="143539" y="156830"/>
                  <a:pt x="287079" y="313661"/>
                  <a:pt x="425302" y="350875"/>
                </a:cubicBezTo>
                <a:cubicBezTo>
                  <a:pt x="563525" y="388089"/>
                  <a:pt x="756683" y="175437"/>
                  <a:pt x="829339" y="223284"/>
                </a:cubicBezTo>
                <a:cubicBezTo>
                  <a:pt x="901995" y="271131"/>
                  <a:pt x="881616" y="454542"/>
                  <a:pt x="861237" y="6379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62177" y="4973812"/>
            <a:ext cx="1158949" cy="752603"/>
          </a:xfrm>
          <a:custGeom>
            <a:avLst/>
            <a:gdLst>
              <a:gd name="connsiteX0" fmla="*/ 0 w 1158949"/>
              <a:gd name="connsiteY0" fmla="*/ 246774 h 752603"/>
              <a:gd name="connsiteX1" fmla="*/ 404037 w 1158949"/>
              <a:gd name="connsiteY1" fmla="*/ 23490 h 752603"/>
              <a:gd name="connsiteX2" fmla="*/ 691116 w 1158949"/>
              <a:gd name="connsiteY2" fmla="*/ 746504 h 752603"/>
              <a:gd name="connsiteX3" fmla="*/ 1158949 w 1158949"/>
              <a:gd name="connsiteY3" fmla="*/ 310569 h 7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949" h="752603">
                <a:moveTo>
                  <a:pt x="0" y="246774"/>
                </a:moveTo>
                <a:cubicBezTo>
                  <a:pt x="144425" y="93488"/>
                  <a:pt x="288851" y="-59798"/>
                  <a:pt x="404037" y="23490"/>
                </a:cubicBezTo>
                <a:cubicBezTo>
                  <a:pt x="519223" y="106778"/>
                  <a:pt x="565297" y="698658"/>
                  <a:pt x="691116" y="746504"/>
                </a:cubicBezTo>
                <a:cubicBezTo>
                  <a:pt x="816935" y="794350"/>
                  <a:pt x="987942" y="552459"/>
                  <a:pt x="1158949" y="3105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986670" y="5316279"/>
            <a:ext cx="1201479" cy="625600"/>
          </a:xfrm>
          <a:custGeom>
            <a:avLst/>
            <a:gdLst>
              <a:gd name="connsiteX0" fmla="*/ 0 w 1201479"/>
              <a:gd name="connsiteY0" fmla="*/ 0 h 625600"/>
              <a:gd name="connsiteX1" fmla="*/ 340242 w 1201479"/>
              <a:gd name="connsiteY1" fmla="*/ 616688 h 625600"/>
              <a:gd name="connsiteX2" fmla="*/ 1201479 w 1201479"/>
              <a:gd name="connsiteY2" fmla="*/ 308344 h 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1479" h="625600">
                <a:moveTo>
                  <a:pt x="0" y="0"/>
                </a:moveTo>
                <a:cubicBezTo>
                  <a:pt x="69998" y="282648"/>
                  <a:pt x="139996" y="565297"/>
                  <a:pt x="340242" y="616688"/>
                </a:cubicBezTo>
                <a:cubicBezTo>
                  <a:pt x="540489" y="668079"/>
                  <a:pt x="870984" y="488211"/>
                  <a:pt x="1201479" y="3083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787400"/>
            <a:ext cx="8604250" cy="787400"/>
          </a:xfrm>
        </p:spPr>
        <p:txBody>
          <a:bodyPr/>
          <a:lstStyle/>
          <a:p>
            <a:pPr eaLnBrk="1" hangingPunct="1">
              <a:defRPr/>
            </a:pPr>
            <a:r>
              <a:rPr lang="en-GB" u="sng" dirty="0" smtClean="0"/>
              <a:t>Nuclear</a:t>
            </a:r>
            <a:r>
              <a:rPr lang="en-GB" dirty="0" smtClean="0"/>
              <a:t> </a:t>
            </a:r>
            <a:r>
              <a:rPr lang="en-GB" u="sng" dirty="0" smtClean="0"/>
              <a:t>Data Projects</a:t>
            </a:r>
            <a:r>
              <a:rPr lang="en-GB" dirty="0" smtClean="0"/>
              <a:t> – Status, Nov 2012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604250" cy="40005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3300"/>
                </a:solidFill>
              </a:rPr>
              <a:t>Coordinated Research Projects</a:t>
            </a:r>
          </a:p>
          <a:p>
            <a:pPr lvl="1" eaLnBrk="1" hangingPunct="1"/>
            <a:r>
              <a:rPr lang="en-US" sz="2400" dirty="0"/>
              <a:t>4</a:t>
            </a:r>
            <a:r>
              <a:rPr lang="en-US" sz="2400" dirty="0" smtClean="0"/>
              <a:t> completed</a:t>
            </a:r>
          </a:p>
          <a:p>
            <a:pPr lvl="1" eaLnBrk="1" hangingPunct="1"/>
            <a:r>
              <a:rPr lang="en-US" sz="2400" dirty="0"/>
              <a:t>6</a:t>
            </a:r>
            <a:r>
              <a:rPr lang="en-US" sz="2400" dirty="0" smtClean="0"/>
              <a:t> active</a:t>
            </a:r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3300"/>
                </a:solidFill>
              </a:rPr>
              <a:t>Data Development Projects + additional tasks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11 active</a:t>
            </a:r>
            <a:endParaRPr lang="en-GB" sz="2400" dirty="0" smtClean="0"/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Data Development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90381"/>
            <a:ext cx="8712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</a:rPr>
              <a:t>Detail of the web page content</a:t>
            </a: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33672"/>
            <a:ext cx="4753639" cy="81926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1" y="3977888"/>
            <a:ext cx="5963483" cy="81926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03" y="5173264"/>
            <a:ext cx="3829585" cy="87642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4" y="5135339"/>
            <a:ext cx="3200847" cy="88594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4" y="2960249"/>
            <a:ext cx="6563642" cy="82879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30243"/>
            <a:ext cx="6706536" cy="1114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19543" y="1772816"/>
            <a:ext cx="363640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Full detail for each radiation type.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srgbClr val="FF0000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Circled are the info not available in the previous version</a:t>
            </a:r>
          </a:p>
        </p:txBody>
      </p:sp>
      <p:sp>
        <p:nvSpPr>
          <p:cNvPr id="13" name="Oval 12"/>
          <p:cNvSpPr/>
          <p:nvPr/>
        </p:nvSpPr>
        <p:spPr>
          <a:xfrm>
            <a:off x="251520" y="730243"/>
            <a:ext cx="1354971" cy="322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23928" y="2210403"/>
            <a:ext cx="432048" cy="282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2244" y="2960249"/>
            <a:ext cx="1273412" cy="252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83768" y="5373216"/>
            <a:ext cx="77475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31640" y="4099488"/>
            <a:ext cx="1296144" cy="409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90381"/>
            <a:ext cx="8712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</a:rPr>
              <a:t>Examples of queries</a:t>
            </a: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7821117" cy="17052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496" y="1556792"/>
            <a:ext cx="3600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59632" y="2132856"/>
            <a:ext cx="20162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23928" y="2060848"/>
            <a:ext cx="18722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28184" y="2204864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20688"/>
            <a:ext cx="655272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Calibri"/>
              </a:rPr>
              <a:t>Nuclear medicine: </a:t>
            </a:r>
            <a:r>
              <a:rPr lang="en-GB" sz="1400" b="1" dirty="0" smtClean="0">
                <a:solidFill>
                  <a:srgbClr val="FF0000"/>
                </a:solidFill>
                <a:latin typeface="Calibri"/>
              </a:rPr>
              <a:t>e+ emissions with filter on half-life, energy, and intensity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0784"/>
            <a:ext cx="9144000" cy="1994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KUWAIT JAN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  <a:endParaRPr lang="en-GB" sz="1000" dirty="0" smtClean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127125" y="182563"/>
            <a:ext cx="633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Thank you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55750" y="944563"/>
            <a:ext cx="574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903288"/>
            <a:ext cx="7464425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CRPs related to NSDD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GB" dirty="0"/>
              <a:t>Nuclear data for charged-particle monitor reactions and </a:t>
            </a:r>
            <a:r>
              <a:rPr lang="en-GB" i="1" dirty="0"/>
              <a:t>medical isotope </a:t>
            </a:r>
            <a:r>
              <a:rPr lang="en-GB" i="1" dirty="0" smtClean="0"/>
              <a:t>production</a:t>
            </a:r>
          </a:p>
          <a:p>
            <a:pPr marL="342900" lvl="1" indent="-342900"/>
            <a:endParaRPr lang="en-GB" i="1" dirty="0" smtClean="0"/>
          </a:p>
          <a:p>
            <a:pPr marL="342900" lvl="1" indent="-342900"/>
            <a:r>
              <a:rPr lang="en-GB" i="1" dirty="0" smtClean="0"/>
              <a:t>Beta-delayed neutron emission</a:t>
            </a:r>
            <a:endParaRPr lang="en-GB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54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66"/>
                </a:solidFill>
              </a:rPr>
              <a:t>D.ABRIOLA  NSDD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5100" y="484372"/>
            <a:ext cx="875347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Beta-delayed neutron emission </a:t>
            </a:r>
            <a:r>
              <a:rPr lang="en-GB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evaluation</a:t>
            </a:r>
            <a:endParaRPr lang="en-GB" sz="32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5188"/>
            <a:ext cx="4467572" cy="2863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2706687" y="2964171"/>
            <a:ext cx="2878212" cy="305346"/>
            <a:chOff x="1091521" y="2117420"/>
            <a:chExt cx="2878212" cy="369469"/>
          </a:xfrm>
        </p:grpSpPr>
        <p:cxnSp>
          <p:nvCxnSpPr>
            <p:cNvPr id="10" name="Straight Connector 5"/>
            <p:cNvCxnSpPr>
              <a:cxnSpLocks noChangeShapeType="1"/>
            </p:cNvCxnSpPr>
            <p:nvPr/>
          </p:nvCxnSpPr>
          <p:spPr bwMode="auto">
            <a:xfrm flipH="1">
              <a:off x="1579881" y="2285971"/>
              <a:ext cx="238985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091521" y="2117420"/>
              <a:ext cx="423504" cy="36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de-DE" sz="1800" dirty="0" err="1"/>
                <a:t>S</a:t>
              </a:r>
              <a:r>
                <a:rPr lang="de-DE" sz="1800" baseline="-25000" dirty="0" err="1"/>
                <a:t>n</a:t>
              </a:r>
              <a:endParaRPr lang="de-DE" sz="1800" baseline="-250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267242" y="1385888"/>
            <a:ext cx="12461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CH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</a:rPr>
              <a:t>S</a:t>
            </a:r>
            <a:r>
              <a:rPr lang="de-CH" sz="32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</a:rPr>
              <a:t>n</a:t>
            </a:r>
            <a:r>
              <a:rPr lang="de-CH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</a:rPr>
              <a:t>&lt; </a:t>
            </a:r>
            <a:r>
              <a:rPr lang="de-CH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</a:rPr>
              <a:t>Q</a:t>
            </a:r>
            <a:r>
              <a:rPr lang="de-CH" sz="32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ＭＳ Ｐゴシック" charset="-128"/>
              </a:rPr>
              <a:t>b</a:t>
            </a:r>
            <a:endParaRPr lang="de-CH" sz="3200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ea typeface="ＭＳ Ｐゴシック" charset="-128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051720" y="5157192"/>
            <a:ext cx="4186238" cy="9239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CH" sz="1800" dirty="0" err="1">
                <a:latin typeface="Calibri" pitchFamily="34" charset="0"/>
              </a:rPr>
              <a:t>Important</a:t>
            </a:r>
            <a:r>
              <a:rPr lang="de-CH" sz="1800" dirty="0">
                <a:latin typeface="Calibri" pitchFamily="34" charset="0"/>
              </a:rPr>
              <a:t> </a:t>
            </a:r>
            <a:r>
              <a:rPr lang="de-CH" sz="1800" dirty="0" err="1">
                <a:latin typeface="Calibri" pitchFamily="34" charset="0"/>
              </a:rPr>
              <a:t>nuclear</a:t>
            </a:r>
            <a:r>
              <a:rPr lang="de-CH" sz="1800" dirty="0">
                <a:latin typeface="Calibri" pitchFamily="34" charset="0"/>
              </a:rPr>
              <a:t> </a:t>
            </a:r>
            <a:r>
              <a:rPr lang="de-CH" sz="1800" dirty="0" err="1">
                <a:latin typeface="Calibri" pitchFamily="34" charset="0"/>
              </a:rPr>
              <a:t>structure</a:t>
            </a:r>
            <a:r>
              <a:rPr lang="de-CH" sz="1800" dirty="0">
                <a:latin typeface="Calibri" pitchFamily="34" charset="0"/>
              </a:rPr>
              <a:t> </a:t>
            </a:r>
            <a:r>
              <a:rPr lang="de-CH" sz="1800" dirty="0" err="1">
                <a:latin typeface="Calibri" pitchFamily="34" charset="0"/>
              </a:rPr>
              <a:t>information</a:t>
            </a:r>
            <a:endParaRPr lang="de-CH" sz="1800" dirty="0">
              <a:latin typeface="Calibri" pitchFamily="34" charset="0"/>
            </a:endParaRPr>
          </a:p>
          <a:p>
            <a:pPr algn="ctr"/>
            <a:r>
              <a:rPr lang="de-CH" sz="1800" dirty="0" err="1">
                <a:latin typeface="Calibri" pitchFamily="34" charset="0"/>
              </a:rPr>
              <a:t>P</a:t>
            </a:r>
            <a:r>
              <a:rPr lang="de-CH" sz="1800" baseline="-25000" dirty="0" err="1">
                <a:latin typeface="Calibri" pitchFamily="34" charset="0"/>
              </a:rPr>
              <a:t>n</a:t>
            </a:r>
            <a:r>
              <a:rPr lang="de-CH" sz="1800" dirty="0">
                <a:latin typeface="Calibri" pitchFamily="34" charset="0"/>
              </a:rPr>
              <a:t> : </a:t>
            </a:r>
            <a:r>
              <a:rPr lang="de-CH" sz="1800" dirty="0">
                <a:latin typeface="Symbol" pitchFamily="18" charset="2"/>
              </a:rPr>
              <a:t>b</a:t>
            </a:r>
            <a:r>
              <a:rPr lang="de-CH" sz="1800" dirty="0">
                <a:latin typeface="Calibri" pitchFamily="34" charset="0"/>
              </a:rPr>
              <a:t>-</a:t>
            </a:r>
            <a:r>
              <a:rPr lang="de-CH" sz="1800" dirty="0" err="1">
                <a:latin typeface="Calibri" pitchFamily="34" charset="0"/>
              </a:rPr>
              <a:t>strength</a:t>
            </a:r>
            <a:r>
              <a:rPr lang="de-CH" sz="1800" dirty="0">
                <a:latin typeface="Calibri" pitchFamily="34" charset="0"/>
              </a:rPr>
              <a:t> </a:t>
            </a:r>
            <a:r>
              <a:rPr lang="de-CH" sz="1800" dirty="0" err="1">
                <a:latin typeface="Calibri" pitchFamily="34" charset="0"/>
              </a:rPr>
              <a:t>above</a:t>
            </a:r>
            <a:r>
              <a:rPr lang="de-CH" sz="1800" dirty="0">
                <a:latin typeface="Calibri" pitchFamily="34" charset="0"/>
              </a:rPr>
              <a:t> </a:t>
            </a:r>
            <a:r>
              <a:rPr lang="de-CH" sz="1800" dirty="0" err="1">
                <a:latin typeface="Calibri" pitchFamily="34" charset="0"/>
              </a:rPr>
              <a:t>S</a:t>
            </a:r>
            <a:r>
              <a:rPr lang="de-CH" sz="1800" baseline="-25000" dirty="0" err="1">
                <a:latin typeface="Calibri" pitchFamily="34" charset="0"/>
              </a:rPr>
              <a:t>n</a:t>
            </a:r>
            <a:endParaRPr lang="de-CH" sz="1800" baseline="-25000" dirty="0">
              <a:latin typeface="Calibri" pitchFamily="34" charset="0"/>
            </a:endParaRPr>
          </a:p>
          <a:p>
            <a:pPr algn="ctr"/>
            <a:r>
              <a:rPr lang="de-CH" sz="1800" dirty="0">
                <a:latin typeface="Calibri" pitchFamily="34" charset="0"/>
              </a:rPr>
              <a:t>t</a:t>
            </a:r>
            <a:r>
              <a:rPr lang="de-CH" sz="1800" baseline="-25000" dirty="0">
                <a:latin typeface="Calibri" pitchFamily="34" charset="0"/>
              </a:rPr>
              <a:t>1/2</a:t>
            </a:r>
            <a:r>
              <a:rPr lang="de-CH" sz="1800" dirty="0">
                <a:latin typeface="Calibri" pitchFamily="34" charset="0"/>
              </a:rPr>
              <a:t>(</a:t>
            </a:r>
            <a:r>
              <a:rPr lang="de-CH" sz="1800" baseline="30000" dirty="0">
                <a:latin typeface="Calibri" pitchFamily="34" charset="0"/>
              </a:rPr>
              <a:t>A</a:t>
            </a:r>
            <a:r>
              <a:rPr lang="de-CH" sz="1800" dirty="0">
                <a:latin typeface="Calibri" pitchFamily="34" charset="0"/>
              </a:rPr>
              <a:t>Z+1): sensitive </a:t>
            </a:r>
            <a:r>
              <a:rPr lang="de-CH" sz="1800" dirty="0" err="1">
                <a:latin typeface="Calibri" pitchFamily="34" charset="0"/>
              </a:rPr>
              <a:t>to</a:t>
            </a:r>
            <a:r>
              <a:rPr lang="de-CH" sz="1800" dirty="0">
                <a:latin typeface="Calibri" pitchFamily="34" charset="0"/>
              </a:rPr>
              <a:t> </a:t>
            </a:r>
            <a:r>
              <a:rPr lang="de-CH" sz="1800" dirty="0" err="1">
                <a:latin typeface="Calibri" pitchFamily="34" charset="0"/>
              </a:rPr>
              <a:t>low-lying</a:t>
            </a:r>
            <a:r>
              <a:rPr lang="de-CH" sz="1800" dirty="0">
                <a:latin typeface="Calibri" pitchFamily="34" charset="0"/>
              </a:rPr>
              <a:t> </a:t>
            </a:r>
            <a:r>
              <a:rPr lang="de-CH" sz="1800" dirty="0">
                <a:latin typeface="Symbol" pitchFamily="18" charset="2"/>
              </a:rPr>
              <a:t>b</a:t>
            </a:r>
            <a:r>
              <a:rPr lang="de-CH" sz="1800" dirty="0">
                <a:latin typeface="Calibri" pitchFamily="34" charset="0"/>
              </a:rPr>
              <a:t>-</a:t>
            </a:r>
            <a:r>
              <a:rPr lang="de-CH" sz="1800" dirty="0" err="1">
                <a:latin typeface="Calibri" pitchFamily="34" charset="0"/>
              </a:rPr>
              <a:t>strength</a:t>
            </a:r>
            <a:endParaRPr lang="de-CH" sz="1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989397"/>
            <a:ext cx="1561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Precursor</a:t>
            </a: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</a:rPr>
              <a:t>KUWAIT JAN 2013</a:t>
            </a:r>
            <a:endParaRPr lang="en-GB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16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66"/>
                </a:solidFill>
              </a:rPr>
              <a:t>D.ABRIOLA  NSDD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615950" y="1677988"/>
            <a:ext cx="7412434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3300"/>
                </a:solidFill>
              </a:rPr>
              <a:t>Motivation:</a:t>
            </a:r>
          </a:p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Beta-delayed neutrons are important for energy production, astrophysics and nuclear theory</a:t>
            </a:r>
          </a:p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Most of the data available are from precursors coming from fission fragments</a:t>
            </a:r>
          </a:p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New experimental facilities are available which will be able to produce new precursors in the neutron-rich region</a:t>
            </a:r>
          </a:p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Last evaluation with theoretical comparisons is from 2002</a:t>
            </a:r>
          </a:p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There is no database that compiles all relevant data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5100" y="238151"/>
            <a:ext cx="8753475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Beta-delayed neutron emission evaluation (2013-2017) D. Abriola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</a:rPr>
              <a:t>KUWAIT JAN 2013</a:t>
            </a:r>
            <a:endParaRPr lang="en-GB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06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66"/>
                </a:solidFill>
              </a:rPr>
              <a:t>D.ABRIOLA  NSDD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539552" y="1316011"/>
            <a:ext cx="5756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3300"/>
                </a:solidFill>
              </a:rPr>
              <a:t>Participants in  CRP </a:t>
            </a:r>
            <a:endParaRPr lang="en-GB" sz="2400" b="1" dirty="0">
              <a:solidFill>
                <a:srgbClr val="FF3300"/>
              </a:solidFill>
            </a:endParaRP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165100" y="484372"/>
            <a:ext cx="875347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Beta-delayed neutron emission evaluation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9552" y="1700808"/>
            <a:ext cx="83790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endParaRPr lang="en-GB" sz="2000" b="1" dirty="0"/>
          </a:p>
          <a:p>
            <a:pPr algn="l"/>
            <a:r>
              <a:rPr lang="es-ES_tradnl" sz="2000" dirty="0"/>
              <a:t>USA </a:t>
            </a:r>
            <a:r>
              <a:rPr lang="es-ES_tradnl" sz="2000" dirty="0" smtClean="0"/>
              <a:t>  (x 2)                  </a:t>
            </a:r>
            <a:r>
              <a:rPr lang="en-GB" sz="2000" dirty="0" smtClean="0"/>
              <a:t>CANADA             </a:t>
            </a:r>
            <a:r>
              <a:rPr lang="es-ES_tradnl" sz="2000" dirty="0" smtClean="0"/>
              <a:t>SPAIN (x 2) </a:t>
            </a:r>
            <a:endParaRPr lang="es-ES_tradnl" sz="2000" dirty="0" smtClean="0"/>
          </a:p>
          <a:p>
            <a:pPr algn="l"/>
            <a:r>
              <a:rPr lang="es-ES_tradnl" sz="2000" dirty="0" smtClean="0"/>
              <a:t> </a:t>
            </a:r>
            <a:r>
              <a:rPr lang="en-GB" sz="2000" dirty="0" smtClean="0"/>
              <a:t>FRANCE            CHINA                RUSSIA</a:t>
            </a: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</a:rPr>
              <a:t>KUWAIT JAN 2013</a:t>
            </a:r>
            <a:endParaRPr lang="en-GB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66"/>
                </a:solidFill>
              </a:rPr>
              <a:t>D.ABRIOLA  NSDD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360362" y="1220788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3300"/>
                </a:solidFill>
              </a:rPr>
              <a:t>Objectives</a:t>
            </a:r>
            <a:r>
              <a:rPr lang="en-GB" sz="2400" b="1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165100" y="484372"/>
            <a:ext cx="875347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Beta-delayed neutron emission evaluation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5100" y="2121974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</a:rPr>
              <a:t>To create a reference database of evaluated data for beta-delayed neutron </a:t>
            </a:r>
            <a:r>
              <a:rPr lang="en-US" sz="2000" b="1" dirty="0" smtClean="0">
                <a:solidFill>
                  <a:srgbClr val="000066"/>
                </a:solidFill>
              </a:rPr>
              <a:t>emission</a:t>
            </a:r>
            <a:endParaRPr lang="en-GB" sz="2000" b="1" dirty="0">
              <a:solidFill>
                <a:srgbClr val="000066"/>
              </a:solidFill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</a:rPr>
              <a:t>The database should contain evaluated half-lives, </a:t>
            </a:r>
            <a:r>
              <a:rPr lang="en-US" sz="2000" b="1" dirty="0" smtClean="0">
                <a:solidFill>
                  <a:srgbClr val="000066"/>
                </a:solidFill>
              </a:rPr>
              <a:t>emission </a:t>
            </a:r>
            <a:r>
              <a:rPr lang="en-US" sz="2000" b="1" dirty="0">
                <a:solidFill>
                  <a:srgbClr val="000066"/>
                </a:solidFill>
              </a:rPr>
              <a:t>probabilities and neutron spectra for individual precursors.</a:t>
            </a:r>
            <a:endParaRPr lang="en-GB" sz="2000" b="1" dirty="0">
              <a:solidFill>
                <a:srgbClr val="000066"/>
              </a:solidFill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</a:rPr>
              <a:t>The evaluation methodology should be </a:t>
            </a:r>
            <a:r>
              <a:rPr lang="en-US" sz="2000" b="1" dirty="0" smtClean="0">
                <a:solidFill>
                  <a:srgbClr val="000066"/>
                </a:solidFill>
              </a:rPr>
              <a:t>described</a:t>
            </a:r>
            <a:endParaRPr lang="en-GB" sz="2000" b="1" dirty="0">
              <a:solidFill>
                <a:srgbClr val="000066"/>
              </a:solidFill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</a:rPr>
              <a:t>Agregate quantities like group values </a:t>
            </a:r>
            <a:r>
              <a:rPr lang="en-US" sz="2000" b="1" dirty="0" smtClean="0">
                <a:solidFill>
                  <a:srgbClr val="000066"/>
                </a:solidFill>
              </a:rPr>
              <a:t>should </a:t>
            </a:r>
            <a:r>
              <a:rPr lang="en-US" sz="2000" b="1" dirty="0">
                <a:solidFill>
                  <a:srgbClr val="000066"/>
                </a:solidFill>
              </a:rPr>
              <a:t>be derived and stored in the </a:t>
            </a:r>
            <a:r>
              <a:rPr lang="en-US" sz="2000" b="1" dirty="0" smtClean="0">
                <a:solidFill>
                  <a:srgbClr val="000066"/>
                </a:solidFill>
              </a:rPr>
              <a:t>database</a:t>
            </a:r>
            <a:endParaRPr lang="en-GB" sz="2000" b="1" dirty="0">
              <a:solidFill>
                <a:srgbClr val="000066"/>
              </a:solidFill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</a:rPr>
              <a:t>The CRP should produce a priority list for evaluations and new experiments and improvements in the theoretical </a:t>
            </a:r>
            <a:r>
              <a:rPr lang="en-US" sz="2000" b="1" dirty="0" smtClean="0">
                <a:solidFill>
                  <a:srgbClr val="000066"/>
                </a:solidFill>
              </a:rPr>
              <a:t>predictions</a:t>
            </a:r>
            <a:endParaRPr lang="en-GB" sz="2000" b="1" dirty="0">
              <a:solidFill>
                <a:srgbClr val="000066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00006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</a:rPr>
              <a:t>KUWAIT JAN 2013</a:t>
            </a:r>
            <a:endParaRPr lang="en-GB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98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EA">
  <a:themeElements>
    <a:clrScheme name="IAEA 8">
      <a:dk1>
        <a:srgbClr val="000066"/>
      </a:dk1>
      <a:lt1>
        <a:srgbClr val="D9E9F8"/>
      </a:lt1>
      <a:dk2>
        <a:srgbClr val="000066"/>
      </a:dk2>
      <a:lt2>
        <a:srgbClr val="333399"/>
      </a:lt2>
      <a:accent1>
        <a:srgbClr val="FFFFCC"/>
      </a:accent1>
      <a:accent2>
        <a:srgbClr val="65ABDD"/>
      </a:accent2>
      <a:accent3>
        <a:srgbClr val="E9F2FB"/>
      </a:accent3>
      <a:accent4>
        <a:srgbClr val="000056"/>
      </a:accent4>
      <a:accent5>
        <a:srgbClr val="FFFFE2"/>
      </a:accent5>
      <a:accent6>
        <a:srgbClr val="5B9BC8"/>
      </a:accent6>
      <a:hlink>
        <a:srgbClr val="003399"/>
      </a:hlink>
      <a:folHlink>
        <a:srgbClr val="FF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E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E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8">
        <a:dk1>
          <a:srgbClr val="000066"/>
        </a:dk1>
        <a:lt1>
          <a:srgbClr val="D9E9F8"/>
        </a:lt1>
        <a:dk2>
          <a:srgbClr val="000066"/>
        </a:dk2>
        <a:lt2>
          <a:srgbClr val="333399"/>
        </a:lt2>
        <a:accent1>
          <a:srgbClr val="FFFFCC"/>
        </a:accent1>
        <a:accent2>
          <a:srgbClr val="65ABDD"/>
        </a:accent2>
        <a:accent3>
          <a:srgbClr val="E9F2FB"/>
        </a:accent3>
        <a:accent4>
          <a:srgbClr val="000056"/>
        </a:accent4>
        <a:accent5>
          <a:srgbClr val="FFFFE2"/>
        </a:accent5>
        <a:accent6>
          <a:srgbClr val="5B9BC8"/>
        </a:accent6>
        <a:hlink>
          <a:srgbClr val="0033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AEA 8">
    <a:dk1>
      <a:srgbClr val="000066"/>
    </a:dk1>
    <a:lt1>
      <a:srgbClr val="D9E9F8"/>
    </a:lt1>
    <a:dk2>
      <a:srgbClr val="000066"/>
    </a:dk2>
    <a:lt2>
      <a:srgbClr val="333399"/>
    </a:lt2>
    <a:accent1>
      <a:srgbClr val="FFFFCC"/>
    </a:accent1>
    <a:accent2>
      <a:srgbClr val="65ABDD"/>
    </a:accent2>
    <a:accent3>
      <a:srgbClr val="E9F2FB"/>
    </a:accent3>
    <a:accent4>
      <a:srgbClr val="000056"/>
    </a:accent4>
    <a:accent5>
      <a:srgbClr val="FFFFE2"/>
    </a:accent5>
    <a:accent6>
      <a:srgbClr val="5B9BC8"/>
    </a:accent6>
    <a:hlink>
      <a:srgbClr val="003399"/>
    </a:hlink>
    <a:folHlink>
      <a:srgbClr val="FFCCCC"/>
    </a:folHlink>
  </a:clrScheme>
  <a:fontScheme name="IAE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AEA 8">
    <a:dk1>
      <a:srgbClr val="000066"/>
    </a:dk1>
    <a:lt1>
      <a:srgbClr val="D9E9F8"/>
    </a:lt1>
    <a:dk2>
      <a:srgbClr val="000066"/>
    </a:dk2>
    <a:lt2>
      <a:srgbClr val="333399"/>
    </a:lt2>
    <a:accent1>
      <a:srgbClr val="FFFFCC"/>
    </a:accent1>
    <a:accent2>
      <a:srgbClr val="65ABDD"/>
    </a:accent2>
    <a:accent3>
      <a:srgbClr val="E9F2FB"/>
    </a:accent3>
    <a:accent4>
      <a:srgbClr val="000056"/>
    </a:accent4>
    <a:accent5>
      <a:srgbClr val="FFFFE2"/>
    </a:accent5>
    <a:accent6>
      <a:srgbClr val="5B9BC8"/>
    </a:accent6>
    <a:hlink>
      <a:srgbClr val="003399"/>
    </a:hlink>
    <a:folHlink>
      <a:srgbClr val="FFCCCC"/>
    </a:folHlink>
  </a:clrScheme>
  <a:fontScheme name="IAE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AEA 8">
    <a:dk1>
      <a:srgbClr val="000066"/>
    </a:dk1>
    <a:lt1>
      <a:srgbClr val="D9E9F8"/>
    </a:lt1>
    <a:dk2>
      <a:srgbClr val="000066"/>
    </a:dk2>
    <a:lt2>
      <a:srgbClr val="333399"/>
    </a:lt2>
    <a:accent1>
      <a:srgbClr val="FFFFCC"/>
    </a:accent1>
    <a:accent2>
      <a:srgbClr val="65ABDD"/>
    </a:accent2>
    <a:accent3>
      <a:srgbClr val="E9F2FB"/>
    </a:accent3>
    <a:accent4>
      <a:srgbClr val="000056"/>
    </a:accent4>
    <a:accent5>
      <a:srgbClr val="FFFFE2"/>
    </a:accent5>
    <a:accent6>
      <a:srgbClr val="5B9BC8"/>
    </a:accent6>
    <a:hlink>
      <a:srgbClr val="003399"/>
    </a:hlink>
    <a:folHlink>
      <a:srgbClr val="FFCCCC"/>
    </a:folHlink>
  </a:clrScheme>
  <a:fontScheme name="IAE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AEA 8">
    <a:dk1>
      <a:srgbClr val="000066"/>
    </a:dk1>
    <a:lt1>
      <a:srgbClr val="D9E9F8"/>
    </a:lt1>
    <a:dk2>
      <a:srgbClr val="000066"/>
    </a:dk2>
    <a:lt2>
      <a:srgbClr val="333399"/>
    </a:lt2>
    <a:accent1>
      <a:srgbClr val="FFFFCC"/>
    </a:accent1>
    <a:accent2>
      <a:srgbClr val="65ABDD"/>
    </a:accent2>
    <a:accent3>
      <a:srgbClr val="E9F2FB"/>
    </a:accent3>
    <a:accent4>
      <a:srgbClr val="000056"/>
    </a:accent4>
    <a:accent5>
      <a:srgbClr val="FFFFE2"/>
    </a:accent5>
    <a:accent6>
      <a:srgbClr val="5B9BC8"/>
    </a:accent6>
    <a:hlink>
      <a:srgbClr val="003399"/>
    </a:hlink>
    <a:folHlink>
      <a:srgbClr val="FFCCCC"/>
    </a:folHlink>
  </a:clrScheme>
  <a:fontScheme name="IAE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AEA 8">
    <a:dk1>
      <a:srgbClr val="000066"/>
    </a:dk1>
    <a:lt1>
      <a:srgbClr val="D9E9F8"/>
    </a:lt1>
    <a:dk2>
      <a:srgbClr val="000066"/>
    </a:dk2>
    <a:lt2>
      <a:srgbClr val="333399"/>
    </a:lt2>
    <a:accent1>
      <a:srgbClr val="FFFFCC"/>
    </a:accent1>
    <a:accent2>
      <a:srgbClr val="65ABDD"/>
    </a:accent2>
    <a:accent3>
      <a:srgbClr val="E9F2FB"/>
    </a:accent3>
    <a:accent4>
      <a:srgbClr val="000056"/>
    </a:accent4>
    <a:accent5>
      <a:srgbClr val="FFFFE2"/>
    </a:accent5>
    <a:accent6>
      <a:srgbClr val="5B9BC8"/>
    </a:accent6>
    <a:hlink>
      <a:srgbClr val="003399"/>
    </a:hlink>
    <a:folHlink>
      <a:srgbClr val="FFCCCC"/>
    </a:folHlink>
  </a:clrScheme>
  <a:fontScheme name="IAE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23917</TotalTime>
  <Words>1458</Words>
  <Application>Microsoft Office PowerPoint</Application>
  <PresentationFormat>On-screen Show (4:3)</PresentationFormat>
  <Paragraphs>301</Paragraphs>
  <Slides>42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IAEA</vt:lpstr>
      <vt:lpstr>1_Office Theme</vt:lpstr>
      <vt:lpstr>Chart</vt:lpstr>
      <vt:lpstr>Microsoft Excel Chart</vt:lpstr>
      <vt:lpstr>       </vt:lpstr>
      <vt:lpstr>IAEA Nuclear Data Section</vt:lpstr>
      <vt:lpstr>PowerPoint Presentation</vt:lpstr>
      <vt:lpstr>Nuclear Data Projects – Status, Nov 2012</vt:lpstr>
      <vt:lpstr>CRPs related to NSDD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Network of NSDD evaluators</vt:lpstr>
      <vt:lpstr>International Network of NSDD evaluators</vt:lpstr>
      <vt:lpstr>International Network of NSDD evaluators</vt:lpstr>
      <vt:lpstr>International Network of NSDD evaluators</vt:lpstr>
      <vt:lpstr>International Network of NSDD evaluators</vt:lpstr>
      <vt:lpstr>International Network of NSDD evaluators</vt:lpstr>
      <vt:lpstr>PowerPoint Presentation</vt:lpstr>
      <vt:lpstr>International Network of NSDD evaluators</vt:lpstr>
      <vt:lpstr>International Network of NSDD evaluators</vt:lpstr>
      <vt:lpstr>Workshops  2012</vt:lpstr>
      <vt:lpstr>Workshops 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Workshops  2012</vt:lpstr>
      <vt:lpstr>Workshop  2014</vt:lpstr>
      <vt:lpstr>Pass: nsdd123$</vt:lpstr>
      <vt:lpstr>Nuclear Data Projects – Status, Nov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Pocket ENSDF</dc:title>
  <dc:creator>Daniel Abriola</dc:creator>
  <cp:lastModifiedBy>iaea-user</cp:lastModifiedBy>
  <cp:revision>524</cp:revision>
  <cp:lastPrinted>2007-10-11T11:32:57Z</cp:lastPrinted>
  <dcterms:created xsi:type="dcterms:W3CDTF">2003-08-04T14:07:17Z</dcterms:created>
  <dcterms:modified xsi:type="dcterms:W3CDTF">2013-01-27T05:49:19Z</dcterms:modified>
</cp:coreProperties>
</file>